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diagrams/quickStyle17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notesSlides/notesSlide12.xml" ContentType="application/vnd.openxmlformats-officedocument.presentationml.notesSlide+xml"/>
  <Override PartName="/ppt/diagrams/drawing14.xml" ContentType="application/vnd.ms-office.drawingml.diagramDrawing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charts/chart14.xml" ContentType="application/vnd.openxmlformats-officedocument.drawingml.char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notesSlides/notesSlide13.xml" ContentType="application/vnd.openxmlformats-officedocument.presentationml.notesSlid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diagrams/layout15.xml" ContentType="application/vnd.openxmlformats-officedocument.drawingml.diagramLayout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11.xml" ContentType="application/vnd.openxmlformats-officedocument.presentationml.notesSlid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drawing6.xml" ContentType="application/vnd.ms-office.drawingml.diagramDrawing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3"/>
  </p:notesMasterIdLst>
  <p:sldIdLst>
    <p:sldId id="312" r:id="rId2"/>
    <p:sldId id="331" r:id="rId3"/>
    <p:sldId id="470" r:id="rId4"/>
    <p:sldId id="471" r:id="rId5"/>
    <p:sldId id="472" r:id="rId6"/>
    <p:sldId id="473" r:id="rId7"/>
    <p:sldId id="474" r:id="rId8"/>
    <p:sldId id="488" r:id="rId9"/>
    <p:sldId id="477" r:id="rId10"/>
    <p:sldId id="478" r:id="rId11"/>
    <p:sldId id="479" r:id="rId12"/>
    <p:sldId id="480" r:id="rId13"/>
    <p:sldId id="481" r:id="rId14"/>
    <p:sldId id="482" r:id="rId15"/>
    <p:sldId id="483" r:id="rId16"/>
    <p:sldId id="484" r:id="rId17"/>
    <p:sldId id="380" r:id="rId18"/>
    <p:sldId id="490" r:id="rId19"/>
    <p:sldId id="491" r:id="rId20"/>
    <p:sldId id="492" r:id="rId21"/>
    <p:sldId id="493" r:id="rId22"/>
    <p:sldId id="494" r:id="rId23"/>
    <p:sldId id="332" r:id="rId24"/>
    <p:sldId id="509" r:id="rId25"/>
    <p:sldId id="510" r:id="rId26"/>
    <p:sldId id="511" r:id="rId27"/>
    <p:sldId id="313" r:id="rId28"/>
    <p:sldId id="496" r:id="rId29"/>
    <p:sldId id="497" r:id="rId30"/>
    <p:sldId id="498" r:id="rId31"/>
    <p:sldId id="499" r:id="rId32"/>
    <p:sldId id="500" r:id="rId33"/>
    <p:sldId id="501" r:id="rId34"/>
    <p:sldId id="502" r:id="rId35"/>
    <p:sldId id="503" r:id="rId36"/>
    <p:sldId id="504" r:id="rId37"/>
    <p:sldId id="505" r:id="rId38"/>
    <p:sldId id="506" r:id="rId39"/>
    <p:sldId id="507" r:id="rId40"/>
    <p:sldId id="508" r:id="rId41"/>
    <p:sldId id="268" r:id="rId4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5AA0"/>
    <a:srgbClr val="D0371E"/>
    <a:srgbClr val="00759E"/>
    <a:srgbClr val="66FF33"/>
    <a:srgbClr val="FF33CC"/>
    <a:srgbClr val="66FF66"/>
    <a:srgbClr val="6600FF"/>
    <a:srgbClr val="0033CC"/>
    <a:srgbClr val="199CFF"/>
    <a:srgbClr val="0088E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6642" autoAdjust="0"/>
    <p:restoredTop sz="94615" autoAdjust="0"/>
  </p:normalViewPr>
  <p:slideViewPr>
    <p:cSldViewPr>
      <p:cViewPr>
        <p:scale>
          <a:sx n="100" d="100"/>
          <a:sy n="100" d="100"/>
        </p:scale>
        <p:origin x="-1230" y="-4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\&#1055;&#1056;&#1054;&#1060;&#1048;&#1051;&#1040;&#1050;&#1058;&#1048;&#1050;&#1040;\&#1055;&#1059;&#1041;&#1051;&#1048;&#1063;&#1053;&#1067;&#1045;%20&#1052;&#1045;&#1056;&#1054;&#1055;&#1056;&#1048;&#1071;&#1058;&#1048;&#1071;\2020%20&#1075;&#1086;&#1076;\3%20&#1082;&#1074;%202020_&#1050;&#1088;&#1091;&#1075;&#1083;&#1099;&#1081;%20&#1089;&#1090;&#1086;&#1083;%2025.09_&#1041;&#1072;&#1088;&#1085;&#1072;&#1091;&#1083;\&#1044;&#1086;&#1082;&#1083;&#1072;&#1076;&#1099;\&#1052;&#1072;&#1090;&#1077;&#1088;&#1080;&#1072;&#1083;&#1099;\&#1044;&#1080;&#1072;&#1075;&#1088;&#1072;&#1084;&#1084;&#1099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\&#1055;&#1056;&#1054;&#1060;&#1048;&#1051;&#1040;&#1050;&#1058;&#1048;&#1050;&#1040;\&#1055;&#1059;&#1041;&#1051;&#1048;&#1063;&#1053;&#1067;&#1045;%20&#1052;&#1045;&#1056;&#1054;&#1055;&#1056;&#1048;&#1071;&#1058;&#1048;&#1071;\2020%20&#1075;&#1086;&#1076;\3%20&#1082;&#1074;%202020_&#1050;&#1088;&#1091;&#1075;&#1083;&#1099;&#1081;%20&#1089;&#1090;&#1086;&#1083;%2025.09_&#1041;&#1072;&#1088;&#1085;&#1072;&#1091;&#1083;\&#1044;&#1086;&#1082;&#1083;&#1072;&#1076;&#1099;\&#1052;&#1072;&#1090;&#1077;&#1088;&#1080;&#1072;&#1083;&#1099;\&#1044;&#1080;&#1072;&#1075;&#1088;&#1072;&#1084;&#1084;&#1099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1\&#1055;&#1056;&#1054;&#1060;&#1048;&#1051;&#1040;&#1050;&#1058;&#1048;&#1050;&#1040;\&#1055;&#1059;&#1041;&#1051;&#1048;&#1063;&#1053;&#1067;&#1045;%20&#1052;&#1045;&#1056;&#1054;&#1055;&#1056;&#1048;&#1071;&#1058;&#1048;&#1071;\2021%20&#1075;&#1086;&#1076;\3_&#1057;&#1077;&#1084;&#1080;&#1085;&#1072;&#1088;_30.06\&#1044;&#1086;&#1082;&#1083;&#1072;&#1076;&#1099;%20&#1080;%20&#1087;&#1088;&#1077;&#1079;&#1077;&#1085;&#1090;&#1072;&#1094;&#1080;&#1080;\&#1044;&#1080;&#1072;&#1075;&#1088;&#1072;&#1084;&#1084;&#1099;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\&#1055;&#1056;&#1054;&#1060;&#1048;&#1051;&#1040;&#1050;&#1058;&#1048;&#1050;&#1040;\&#1055;&#1059;&#1041;&#1051;&#1048;&#1063;&#1053;&#1067;&#1045;%20&#1052;&#1045;&#1056;&#1054;&#1055;&#1056;&#1048;&#1071;&#1058;&#1048;&#1071;\2020%20&#1075;&#1086;&#1076;\3%20&#1082;&#1074;%202020_&#1050;&#1088;&#1091;&#1075;&#1083;&#1099;&#1081;%20&#1089;&#1090;&#1086;&#1083;%2025.09_&#1041;&#1072;&#1088;&#1085;&#1072;&#1091;&#1083;\&#1044;&#1086;&#1082;&#1083;&#1072;&#1076;&#1099;\&#1052;&#1072;&#1090;&#1077;&#1088;&#1080;&#1072;&#1083;&#1099;\&#1044;&#1080;&#1072;&#1075;&#1088;&#1072;&#1084;&#1084;&#1099;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\&#1055;&#1056;&#1054;&#1060;&#1048;&#1051;&#1040;&#1050;&#1058;&#1048;&#1050;&#1040;\&#1055;&#1059;&#1041;&#1051;&#1048;&#1063;&#1053;&#1067;&#1045;%20&#1052;&#1045;&#1056;&#1054;&#1055;&#1056;&#1048;&#1071;&#1058;&#1048;&#1071;\2020%20&#1075;&#1086;&#1076;\3%20&#1082;&#1074;%202020_&#1050;&#1088;&#1091;&#1075;&#1083;&#1099;&#1081;%20&#1089;&#1090;&#1086;&#1083;%2025.09_&#1041;&#1072;&#1088;&#1085;&#1072;&#1091;&#1083;\&#1044;&#1086;&#1082;&#1083;&#1072;&#1076;&#1099;\&#1052;&#1072;&#1090;&#1077;&#1088;&#1080;&#1072;&#1083;&#1099;\&#1044;&#1080;&#1072;&#1075;&#1088;&#1072;&#1084;&#1084;&#1099;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\&#1055;&#1056;&#1054;&#1060;&#1048;&#1051;&#1040;&#1050;&#1058;&#1048;&#1050;&#1040;\&#1055;&#1059;&#1041;&#1051;&#1048;&#1063;&#1053;&#1067;&#1045;%20&#1052;&#1045;&#1056;&#1054;&#1055;&#1056;&#1048;&#1071;&#1058;&#1048;&#1071;\2020%20&#1075;&#1086;&#1076;\3%20&#1082;&#1074;%202020_&#1050;&#1088;&#1091;&#1075;&#1083;&#1099;&#1081;%20&#1089;&#1090;&#1086;&#1083;%2025.09_&#1041;&#1072;&#1088;&#1085;&#1072;&#1091;&#1083;\&#1044;&#1086;&#1082;&#1083;&#1072;&#1076;&#1099;\&#1052;&#1072;&#1090;&#1077;&#1088;&#1080;&#1072;&#1083;&#1099;\&#1044;&#1080;&#1072;&#1075;&#1088;&#1072;&#1084;&#1084;&#1099;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1\&#1055;&#1056;&#1054;&#1060;&#1048;&#1051;&#1040;&#1050;&#1058;&#1048;&#1050;&#1040;\&#1055;&#1059;&#1041;&#1051;&#1048;&#1063;&#1053;&#1067;&#1045;%20&#1052;&#1045;&#1056;&#1054;&#1055;&#1056;&#1048;&#1071;&#1058;&#1048;&#1071;\2021%20&#1075;&#1086;&#1076;\3_&#1057;&#1077;&#1084;&#1080;&#1085;&#1072;&#1088;_30.06\&#1044;&#1086;&#1082;&#1083;&#1072;&#1076;&#1099;%20&#1080;%20&#1087;&#1088;&#1077;&#1079;&#1077;&#1085;&#1090;&#1072;&#1094;&#1080;&#1080;\&#1044;&#1080;&#1072;&#1075;&#1088;&#1072;&#1084;&#1084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1\&#1055;&#1056;&#1054;&#1060;&#1048;&#1051;&#1040;&#1050;&#1058;&#1048;&#1050;&#1040;\&#1055;&#1059;&#1041;&#1051;&#1048;&#1063;&#1053;&#1067;&#1045;%20&#1052;&#1045;&#1056;&#1054;&#1055;&#1056;&#1048;&#1071;&#1058;&#1048;&#1071;\2021%20&#1075;&#1086;&#1076;\3_&#1057;&#1077;&#1084;&#1080;&#1085;&#1072;&#1088;_30.06\&#1044;&#1086;&#1082;&#1083;&#1072;&#1076;&#1099;%20&#1080;%20&#1087;&#1088;&#1077;&#1079;&#1077;&#1085;&#1090;&#1072;&#1094;&#1080;&#1080;\&#1084;&#1072;&#1090;&#1077;&#1088;&#1080;&#1072;&#1083;&#1099;\&#1044;&#1080;&#1072;&#1075;&#1088;&#1072;&#1084;&#1084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1\&#1055;&#1056;&#1054;&#1060;&#1048;&#1051;&#1040;&#1050;&#1058;&#1048;&#1050;&#1040;\&#1055;&#1059;&#1041;&#1051;&#1048;&#1063;&#1053;&#1067;&#1045;%20&#1052;&#1045;&#1056;&#1054;&#1055;&#1056;&#1048;&#1071;&#1058;&#1048;&#1071;\2021%20&#1075;&#1086;&#1076;\3_&#1057;&#1077;&#1084;&#1080;&#1085;&#1072;&#1088;_30.06\&#1044;&#1086;&#1082;&#1083;&#1072;&#1076;&#1099;%20&#1080;%20&#1087;&#1088;&#1077;&#1079;&#1077;&#1085;&#1090;&#1072;&#1094;&#1080;&#1080;\&#1084;&#1072;&#1090;&#1077;&#1088;&#1080;&#1072;&#1083;&#1099;\&#1044;&#1080;&#1072;&#1075;&#1088;&#1072;&#1084;&#1084;&#1099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\&#1055;&#1056;&#1054;&#1060;&#1048;&#1051;&#1040;&#1050;&#1058;&#1048;&#1050;&#1040;\&#1055;&#1059;&#1041;&#1051;&#1048;&#1063;&#1053;&#1067;&#1045;%20&#1052;&#1045;&#1056;&#1054;&#1055;&#1056;&#1048;&#1071;&#1058;&#1048;&#1071;\2020%20&#1075;&#1086;&#1076;\1%20&#1082;&#1074;%202020_&#1050;&#1088;&#1091;&#1075;&#1083;&#1099;&#1081;%20&#1089;&#1090;&#1086;&#1083;%2019.03.2020\&#1044;&#1086;&#1082;&#1083;&#1072;&#1076;&#1099;\&#1051;&#1091;&#1073;&#1077;&#1085;&#1077;&#1094;\&#1052;&#1072;&#1090;&#1077;&#1088;&#1080;&#1072;&#1083;&#1099;\&#1056;&#1086;&#1079;&#1085;&#1080;&#1094;&#1072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1\&#1055;&#1056;&#1054;&#1060;&#1048;&#1051;&#1040;&#1050;&#1058;&#1048;&#1050;&#1040;\&#1055;&#1059;&#1041;&#1051;&#1048;&#1063;&#1053;&#1067;&#1045;%20&#1052;&#1045;&#1056;&#1054;&#1055;&#1056;&#1048;&#1071;&#1058;&#1048;&#1071;\2021%20&#1075;&#1086;&#1076;\3_&#1057;&#1077;&#1084;&#1080;&#1085;&#1072;&#1088;_30.06\&#1044;&#1086;&#1082;&#1083;&#1072;&#1076;&#1099;%20&#1080;%20&#1087;&#1088;&#1077;&#1079;&#1077;&#1085;&#1090;&#1072;&#1094;&#1080;&#1080;\&#1044;&#1080;&#1072;&#1075;&#1088;&#1072;&#1084;&#1084;&#1099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1\&#1055;&#1056;&#1054;&#1060;&#1048;&#1051;&#1040;&#1050;&#1058;&#1048;&#1050;&#1040;\&#1055;&#1059;&#1041;&#1051;&#1048;&#1063;&#1053;&#1067;&#1045;%20&#1052;&#1045;&#1056;&#1054;&#1055;&#1056;&#1048;&#1071;&#1058;&#1048;&#1071;\2021%20&#1075;&#1086;&#1076;\3_&#1057;&#1077;&#1084;&#1080;&#1085;&#1072;&#1088;_30.06\&#1044;&#1086;&#1082;&#1083;&#1072;&#1076;&#1099;%20&#1080;%20&#1087;&#1088;&#1077;&#1079;&#1077;&#1085;&#1090;&#1072;&#1094;&#1080;&#1080;\&#1044;&#1080;&#1072;&#1075;&#1088;&#1072;&#1084;&#1084;&#1099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1\&#1055;&#1056;&#1054;&#1060;&#1048;&#1051;&#1040;&#1050;&#1058;&#1048;&#1050;&#1040;\&#1055;&#1059;&#1041;&#1051;&#1048;&#1063;&#1053;&#1067;&#1045;%20&#1052;&#1045;&#1056;&#1054;&#1055;&#1056;&#1048;&#1071;&#1058;&#1048;&#1071;\2021%20&#1075;&#1086;&#1076;\3_&#1057;&#1077;&#1084;&#1080;&#1085;&#1072;&#1088;_30.06\&#1044;&#1086;&#1082;&#1083;&#1072;&#1076;&#1099;%20&#1080;%20&#1087;&#1088;&#1077;&#1079;&#1077;&#1085;&#1090;&#1072;&#1094;&#1080;&#1080;\&#1084;&#1072;&#1090;&#1077;&#1088;&#1080;&#1072;&#1083;&#1099;\&#1044;&#1080;&#1072;&#1075;&#1088;&#1072;&#1084;&#1084;&#1099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1\&#1055;&#1056;&#1054;&#1060;&#1048;&#1051;&#1040;&#1050;&#1058;&#1048;&#1050;&#1040;\&#1055;&#1059;&#1041;&#1051;&#1048;&#1063;&#1053;&#1067;&#1045;%20&#1052;&#1045;&#1056;&#1054;&#1055;&#1056;&#1048;&#1071;&#1058;&#1048;&#1071;\2021%20&#1075;&#1086;&#1076;\3_&#1057;&#1077;&#1084;&#1080;&#1085;&#1072;&#1088;_30.06\&#1044;&#1086;&#1082;&#1083;&#1072;&#1076;&#1099;%20&#1080;%20&#1087;&#1088;&#1077;&#1079;&#1077;&#1085;&#1090;&#1072;&#1094;&#1080;&#1080;\&#1084;&#1072;&#1090;&#1077;&#1088;&#1080;&#1072;&#1083;&#1099;\&#1044;&#1080;&#1072;&#1075;&#1088;&#1072;&#1084;&#1084;&#1099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rar1\Obmen\&#1055;&#1056;&#1054;&#1060;&#1048;&#1051;&#1040;&#1050;&#1058;&#1048;&#1050;&#1040;\&#1055;&#1059;&#1041;&#1051;&#1048;&#1063;&#1053;&#1067;&#1045;%20&#1052;&#1045;&#1056;&#1054;&#1055;&#1056;&#1048;&#1071;&#1058;&#1048;&#1071;\2020%20&#1075;&#1086;&#1076;\3%20&#1082;&#1074;%202020_&#1050;&#1088;&#1091;&#1075;&#1083;&#1099;&#1081;%20&#1089;&#1090;&#1086;&#1083;%2025.09_&#1041;&#1072;&#1088;&#1085;&#1072;&#1091;&#1083;\&#1044;&#1086;&#1082;&#1083;&#1072;&#1076;&#1099;\&#1052;&#1072;&#1090;&#1077;&#1088;&#1080;&#1072;&#1083;&#1099;\&#1044;&#1080;&#1072;&#1075;&#1088;&#1072;&#1084;&#1084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1.6724674269908889E-2"/>
          <c:y val="4.3526116145825064E-2"/>
          <c:w val="0.9665506514601867"/>
          <c:h val="0.5561142015966475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18 </a:t>
                    </a:r>
                    <a:r>
                      <a:rPr lang="ru-RU" smtClean="0"/>
                      <a:t>143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70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6</a:t>
                    </a:r>
                    <a:r>
                      <a:rPr lang="ru-RU" smtClean="0"/>
                      <a:t>76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1.8245099203536841E-2"/>
                  <c:y val="4.968149078897343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5 798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Всего субъектов, осуществляющих производство и оборот алкогольной продукции</c:v>
                </c:pt>
                <c:pt idx="1">
                  <c:v>организации, осуществляющие производство</c:v>
                </c:pt>
                <c:pt idx="2">
                  <c:v>организации, осуществляющие оптовый оборот</c:v>
                </c:pt>
                <c:pt idx="3">
                  <c:v>организации, осуществляющие розничную торговлю</c:v>
                </c:pt>
                <c:pt idx="4">
                  <c:v>индивидуальные предприниматели, осуществляющие розничную торговлю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18678</c:v>
                </c:pt>
                <c:pt idx="1">
                  <c:v>260</c:v>
                </c:pt>
                <c:pt idx="2">
                  <c:v>601</c:v>
                </c:pt>
                <c:pt idx="3">
                  <c:v>6520</c:v>
                </c:pt>
                <c:pt idx="4">
                  <c:v>11399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том числе имеющих лицензию</c:v>
                </c:pt>
              </c:strCache>
            </c:strRef>
          </c:tx>
          <c:dLbls>
            <c:dLbl>
              <c:idx val="0"/>
              <c:layout>
                <c:manualLayout>
                  <c:x val="3.192892360618935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 </a:t>
                    </a:r>
                    <a:r>
                      <a:rPr lang="en-US" dirty="0" smtClean="0"/>
                      <a:t>8</a:t>
                    </a:r>
                    <a:r>
                      <a:rPr lang="ru-RU" dirty="0" smtClean="0"/>
                      <a:t>52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0642974535396451E-2"/>
                  <c:y val="7.452223618346037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22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6724674269908833E-2"/>
                  <c:y val="-2.484074539448668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4.561274800884198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 </a:t>
                    </a:r>
                    <a:r>
                      <a:rPr lang="ru-RU" dirty="0" smtClean="0"/>
                      <a:t>715</a:t>
                    </a:r>
                    <a:endParaRPr lang="en-US" dirty="0"/>
                  </a:p>
                </c:rich>
              </c:tx>
              <c:showVal val="1"/>
            </c:dLbl>
            <c:numFmt formatCode="#,##0" sourceLinked="0"/>
            <c:txPr>
              <a:bodyPr/>
              <a:lstStyle/>
              <a:p>
                <a:pPr>
                  <a:defRPr sz="28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Всего субъектов, осуществляющих производство и оборот алкогольной продукции</c:v>
                </c:pt>
                <c:pt idx="1">
                  <c:v>организации, осуществляющие производство</c:v>
                </c:pt>
                <c:pt idx="2">
                  <c:v>организации, осуществляющие оптовый оборот</c:v>
                </c:pt>
                <c:pt idx="3">
                  <c:v>организации, осуществляющие розничную торговлю</c:v>
                </c:pt>
                <c:pt idx="4">
                  <c:v>индивидуальные предприниматели, осуществляющие розничную торговлю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4824</c:v>
                </c:pt>
                <c:pt idx="1">
                  <c:v>15</c:v>
                </c:pt>
                <c:pt idx="2">
                  <c:v>119</c:v>
                </c:pt>
                <c:pt idx="3">
                  <c:v>4727</c:v>
                </c:pt>
              </c:numCache>
            </c:numRef>
          </c:val>
        </c:ser>
        <c:axId val="112823680"/>
        <c:axId val="112878720"/>
      </c:barChart>
      <c:catAx>
        <c:axId val="112823680"/>
        <c:scaling>
          <c:orientation val="minMax"/>
        </c:scaling>
        <c:axPos val="b"/>
        <c:tickLblPos val="nextTo"/>
        <c:txPr>
          <a:bodyPr/>
          <a:lstStyle/>
          <a:p>
            <a:pPr>
              <a:defRPr sz="1500" b="1"/>
            </a:pPr>
            <a:endParaRPr lang="ru-RU"/>
          </a:p>
        </c:txPr>
        <c:crossAx val="112878720"/>
        <c:crosses val="autoZero"/>
        <c:auto val="1"/>
        <c:lblAlgn val="ctr"/>
        <c:lblOffset val="100"/>
      </c:catAx>
      <c:valAx>
        <c:axId val="112878720"/>
        <c:scaling>
          <c:orientation val="minMax"/>
        </c:scaling>
        <c:delete val="1"/>
        <c:axPos val="l"/>
        <c:numFmt formatCode="#,##0" sourceLinked="1"/>
        <c:tickLblPos val="none"/>
        <c:crossAx val="11282368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3.3632398124346402E-2"/>
          <c:y val="0.92856994762710243"/>
          <c:w val="0.82782576361247551"/>
          <c:h val="5.9009679675654195E-2"/>
        </c:manualLayout>
      </c:layout>
      <c:txPr>
        <a:bodyPr/>
        <a:lstStyle/>
        <a:p>
          <a:pPr>
            <a:defRPr b="1" i="1">
              <a:solidFill>
                <a:srgbClr val="7030A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otX val="30"/>
      <c:rotY val="120"/>
      <c:perspective val="30"/>
    </c:view3D>
    <c:plotArea>
      <c:layout>
        <c:manualLayout>
          <c:layoutTarget val="inner"/>
          <c:xMode val="edge"/>
          <c:yMode val="edge"/>
          <c:x val="7.9821984065262586E-2"/>
          <c:y val="0.13611402943115702"/>
          <c:w val="0.7868153538495759"/>
          <c:h val="0.72777194113768595"/>
        </c:manualLayout>
      </c:layout>
      <c:pie3DChart>
        <c:varyColors val="1"/>
        <c:dLbls>
          <c:showCatName val="1"/>
          <c:showPercent val="1"/>
        </c:dLbls>
      </c:pie3DChart>
    </c:plotArea>
    <c:plotVisOnly val="1"/>
  </c:chart>
  <c:spPr>
    <a:ln>
      <a:noFill/>
    </a:ln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200"/>
      <c:perspective val="30"/>
    </c:view3D>
    <c:plotArea>
      <c:layout>
        <c:manualLayout>
          <c:layoutTarget val="inner"/>
          <c:xMode val="edge"/>
          <c:yMode val="edge"/>
          <c:x val="0"/>
          <c:y val="1.780621787519944E-4"/>
          <c:w val="0.96906837707462867"/>
          <c:h val="0.8883550139224996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6078445626072324"/>
                  <c:y val="2.7034160961820281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нарушение порядка учёта алкогольной продукции; </a:t>
                    </a:r>
                    <a:r>
                      <a:rPr lang="ru-RU" sz="1000" dirty="0" smtClean="0"/>
                      <a:t>81%</a:t>
                    </a:r>
                    <a:endParaRPr lang="ru-RU" sz="1000" dirty="0"/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3.5024845713304012E-2"/>
                  <c:y val="-0.17344968206147177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иные правонарушения; </a:t>
                    </a:r>
                    <a:r>
                      <a:rPr lang="ru-RU" sz="1000" dirty="0" smtClean="0"/>
                      <a:t>3%</a:t>
                    </a:r>
                    <a:endParaRPr lang="ru-RU" sz="1000" dirty="0"/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5.804674614215192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нарушение требований технических регламентов; </a:t>
                    </a:r>
                    <a:r>
                      <a:rPr lang="ru-RU" sz="1000" dirty="0" smtClean="0"/>
                      <a:t>11%</a:t>
                    </a:r>
                    <a:endParaRPr lang="ru-RU" sz="1000" dirty="0"/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000" dirty="0"/>
                      <a:t>оборот алкогольной продукции без сопроводительных документов; </a:t>
                    </a:r>
                    <a:r>
                      <a:rPr lang="ru-RU" sz="1000" dirty="0" smtClean="0"/>
                      <a:t>5%</a:t>
                    </a:r>
                    <a:endParaRPr lang="ru-RU" sz="1000" dirty="0"/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300"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'За 9 месяцев 2020 года'!$A$26:$A$29</c:f>
              <c:strCache>
                <c:ptCount val="4"/>
                <c:pt idx="0">
                  <c:v>нарушение порядка учёта алкогольной продукции</c:v>
                </c:pt>
                <c:pt idx="1">
                  <c:v>иные правонарушения</c:v>
                </c:pt>
                <c:pt idx="2">
                  <c:v>нарушение требований технических регламентов</c:v>
                </c:pt>
                <c:pt idx="3">
                  <c:v>оборот алкогольной продукции без сопроводительных документов</c:v>
                </c:pt>
              </c:strCache>
            </c:strRef>
          </c:cat>
          <c:val>
            <c:numRef>
              <c:f>'За 9 месяцев 2020 года'!$B$26:$B$29</c:f>
              <c:numCache>
                <c:formatCode>General</c:formatCode>
                <c:ptCount val="4"/>
                <c:pt idx="0">
                  <c:v>565</c:v>
                </c:pt>
                <c:pt idx="1">
                  <c:v>23</c:v>
                </c:pt>
                <c:pt idx="2">
                  <c:v>75</c:v>
                </c:pt>
                <c:pt idx="3">
                  <c:v>28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spPr>
    <a:ln>
      <a:noFill/>
    </a:ln>
  </c:sp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160"/>
      <c:perspective val="30"/>
    </c:view3D>
    <c:plotArea>
      <c:layout>
        <c:manualLayout>
          <c:layoutTarget val="inner"/>
          <c:xMode val="edge"/>
          <c:yMode val="edge"/>
          <c:x val="5.4806702258463395E-2"/>
          <c:y val="0.10918104282039259"/>
          <c:w val="0.83268735933918314"/>
          <c:h val="0.81081369175584428"/>
        </c:manualLayout>
      </c:layout>
      <c:pie3DChart>
        <c:varyColors val="1"/>
        <c:ser>
          <c:idx val="0"/>
          <c:order val="0"/>
          <c:dPt>
            <c:idx val="0"/>
            <c:explosion val="27"/>
          </c:dPt>
          <c:dPt>
            <c:idx val="1"/>
            <c:explosion val="10"/>
          </c:dPt>
          <c:dPt>
            <c:idx val="2"/>
            <c:explosion val="8"/>
          </c:dPt>
          <c:dPt>
            <c:idx val="3"/>
            <c:explosion val="7"/>
          </c:dPt>
          <c:dPt>
            <c:idx val="5"/>
            <c:explosion val="4"/>
          </c:dPt>
          <c:dLbls>
            <c:dLbl>
              <c:idx val="0"/>
              <c:layout>
                <c:manualLayout>
                  <c:x val="-5.0376978315540791E-2"/>
                  <c:y val="-4.3973049993394613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нарушение порядка учёта алкогольной продукции; </a:t>
                    </a:r>
                    <a:r>
                      <a:rPr lang="ru-RU" dirty="0" smtClean="0"/>
                      <a:t>83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8.4548686509579763E-4"/>
                  <c:y val="-0.1115018956233834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иные </a:t>
                    </a:r>
                    <a:r>
                      <a:rPr lang="ru-RU" dirty="0" smtClean="0"/>
                      <a:t>правонарушения; </a:t>
                    </a:r>
                    <a:r>
                      <a:rPr lang="ru-RU" dirty="0"/>
                      <a:t>6%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7.5865055397885087E-2"/>
                  <c:y val="-5.5025956882980551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нарушение требований технических регламентов; </a:t>
                    </a:r>
                    <a:r>
                      <a:rPr lang="ru-RU" dirty="0" smtClean="0"/>
                      <a:t>6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0.13952124006423541"/>
                  <c:y val="3.883152542578089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оборот алкогольной продукции без сопроводительных </a:t>
                    </a:r>
                    <a:r>
                      <a:rPr lang="ru-RU" dirty="0" smtClean="0"/>
                      <a:t>документов;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4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/>
                      <a:t>нарушение порядка и сроков при декларировании</a:t>
                    </a:r>
                    <a:r>
                      <a:rPr lang="ru-RU"/>
                      <a:t>; </a:t>
                    </a:r>
                    <a:r>
                      <a:rPr lang="ru-RU" smtClean="0"/>
                      <a:t>1%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5"/>
              <c:layout>
                <c:manualLayout>
                  <c:x val="-2.1640587914474214E-2"/>
                  <c:y val="0.1184915061045589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поддельные </a:t>
                    </a:r>
                    <a:r>
                      <a:rPr lang="ru-RU" dirty="0" smtClean="0"/>
                      <a:t>ФСМ; </a:t>
                    </a:r>
                    <a:r>
                      <a:rPr lang="ru-RU" dirty="0"/>
                      <a:t>1%</a:t>
                    </a: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'За 6 месяцев 2020 - 2021  года'!$A$17:$A$22</c:f>
              <c:strCache>
                <c:ptCount val="6"/>
                <c:pt idx="0">
                  <c:v>нарушение порядка учёта алкогольной продукции</c:v>
                </c:pt>
                <c:pt idx="1">
                  <c:v>иные правонарушения</c:v>
                </c:pt>
                <c:pt idx="2">
                  <c:v>нарушение требований технических регламентов</c:v>
                </c:pt>
                <c:pt idx="3">
                  <c:v>оборот алкогольной продукции без сопроводительных документов</c:v>
                </c:pt>
                <c:pt idx="4">
                  <c:v>нарушение порядка и сроков при декларировании</c:v>
                </c:pt>
                <c:pt idx="5">
                  <c:v>поддельные ФСМ</c:v>
                </c:pt>
              </c:strCache>
            </c:strRef>
          </c:cat>
          <c:val>
            <c:numRef>
              <c:f>'За 6 месяцев 2020 - 2021  года'!$C$17:$C$22</c:f>
              <c:numCache>
                <c:formatCode>General</c:formatCode>
                <c:ptCount val="6"/>
                <c:pt idx="0">
                  <c:v>345</c:v>
                </c:pt>
                <c:pt idx="1">
                  <c:v>23</c:v>
                </c:pt>
                <c:pt idx="2">
                  <c:v>26</c:v>
                </c:pt>
                <c:pt idx="3">
                  <c:v>18</c:v>
                </c:pt>
                <c:pt idx="4">
                  <c:v>1</c:v>
                </c:pt>
                <c:pt idx="5">
                  <c:v>5</c:v>
                </c:pt>
              </c:numCache>
            </c:numRef>
          </c:val>
        </c:ser>
        <c:dLbls>
          <c:showCatName val="1"/>
        </c:dLbls>
      </c:pie3DChart>
    </c:plotArea>
    <c:plotVisOnly val="1"/>
  </c:chart>
  <c:spPr>
    <a:ln>
      <a:noFill/>
    </a:ln>
  </c:sp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160"/>
      <c:perspective val="30"/>
    </c:view3D>
    <c:plotArea>
      <c:layout>
        <c:manualLayout>
          <c:layoutTarget val="inner"/>
          <c:xMode val="edge"/>
          <c:yMode val="edge"/>
          <c:x val="4.4254900796463235E-2"/>
          <c:y val="9.7773858460171101E-2"/>
          <c:w val="0.70471240743365682"/>
          <c:h val="0.65012915231641644"/>
        </c:manualLayout>
      </c:layout>
      <c:pie3DChart>
        <c:varyColors val="1"/>
        <c:dLbls>
          <c:showCatName val="1"/>
        </c:dLbls>
      </c:pie3DChart>
    </c:plotArea>
    <c:plotVisOnly val="1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otX val="30"/>
      <c:rotY val="120"/>
      <c:perspective val="30"/>
    </c:view3D>
    <c:plotArea>
      <c:layout>
        <c:manualLayout>
          <c:layoutTarget val="inner"/>
          <c:xMode val="edge"/>
          <c:yMode val="edge"/>
          <c:x val="7.9821984065262599E-2"/>
          <c:y val="0.13611402943115702"/>
          <c:w val="0.78681535384957624"/>
          <c:h val="0.72777194113768595"/>
        </c:manualLayout>
      </c:layout>
      <c:pie3DChart>
        <c:varyColors val="1"/>
        <c:dLbls>
          <c:showCatName val="1"/>
          <c:showPercent val="1"/>
        </c:dLbls>
      </c:pie3DChart>
    </c:plotArea>
    <c:plotVisOnly val="1"/>
  </c:chart>
  <c:spPr>
    <a:ln>
      <a:noFill/>
    </a:ln>
  </c:sp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200"/>
      <c:perspective val="30"/>
    </c:view3D>
    <c:plotArea>
      <c:layout>
        <c:manualLayout>
          <c:layoutTarget val="inner"/>
          <c:xMode val="edge"/>
          <c:yMode val="edge"/>
          <c:x val="0"/>
          <c:y val="1.780621787519944E-4"/>
          <c:w val="0.96906837707462867"/>
          <c:h val="0.88835501392249971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6078445626072341"/>
                  <c:y val="2.7034160961820305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нарушение порядка учёта алкогольной продукции; </a:t>
                    </a:r>
                    <a:r>
                      <a:rPr lang="ru-RU" sz="1000" dirty="0" smtClean="0"/>
                      <a:t>81%</a:t>
                    </a:r>
                    <a:endParaRPr lang="ru-RU" sz="1000" dirty="0"/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3.5024845713304054E-2"/>
                  <c:y val="-0.17344968206147199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иные правонарушения; </a:t>
                    </a:r>
                    <a:r>
                      <a:rPr lang="ru-RU" sz="1000" dirty="0" smtClean="0"/>
                      <a:t>3%</a:t>
                    </a:r>
                    <a:endParaRPr lang="ru-RU" sz="1000" dirty="0"/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5.804674614215192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нарушение требований технических регламентов; </a:t>
                    </a:r>
                    <a:r>
                      <a:rPr lang="ru-RU" sz="1000" dirty="0" smtClean="0"/>
                      <a:t>11%</a:t>
                    </a:r>
                    <a:endParaRPr lang="ru-RU" sz="1000" dirty="0"/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000" dirty="0"/>
                      <a:t>оборот алкогольной продукции без сопроводительных документов; </a:t>
                    </a:r>
                    <a:r>
                      <a:rPr lang="ru-RU" sz="1000" dirty="0" smtClean="0"/>
                      <a:t>5%</a:t>
                    </a:r>
                    <a:endParaRPr lang="ru-RU" sz="1000" dirty="0"/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300"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'За 9 месяцев 2020 года'!$A$26:$A$29</c:f>
              <c:strCache>
                <c:ptCount val="4"/>
                <c:pt idx="0">
                  <c:v>нарушение порядка учёта алкогольной продукции</c:v>
                </c:pt>
                <c:pt idx="1">
                  <c:v>иные правонарушения</c:v>
                </c:pt>
                <c:pt idx="2">
                  <c:v>нарушение требований технических регламентов</c:v>
                </c:pt>
                <c:pt idx="3">
                  <c:v>оборот алкогольной продукции без сопроводительных документов</c:v>
                </c:pt>
              </c:strCache>
            </c:strRef>
          </c:cat>
          <c:val>
            <c:numRef>
              <c:f>'За 9 месяцев 2020 года'!$B$26:$B$29</c:f>
              <c:numCache>
                <c:formatCode>General</c:formatCode>
                <c:ptCount val="4"/>
                <c:pt idx="0">
                  <c:v>565</c:v>
                </c:pt>
                <c:pt idx="1">
                  <c:v>23</c:v>
                </c:pt>
                <c:pt idx="2">
                  <c:v>75</c:v>
                </c:pt>
                <c:pt idx="3">
                  <c:v>28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spPr>
    <a:ln>
      <a:noFill/>
    </a:ln>
  </c:sp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160"/>
      <c:perspective val="30"/>
    </c:view3D>
    <c:plotArea>
      <c:layout>
        <c:manualLayout>
          <c:layoutTarget val="inner"/>
          <c:xMode val="edge"/>
          <c:yMode val="edge"/>
          <c:x val="5.4806702258463437E-2"/>
          <c:y val="0.10918104282039259"/>
          <c:w val="0.83268735933918359"/>
          <c:h val="0.81081369175584428"/>
        </c:manualLayout>
      </c:layout>
      <c:pie3DChart>
        <c:varyColors val="1"/>
        <c:ser>
          <c:idx val="0"/>
          <c:order val="0"/>
          <c:dPt>
            <c:idx val="0"/>
            <c:explosion val="27"/>
          </c:dPt>
          <c:dPt>
            <c:idx val="1"/>
            <c:explosion val="10"/>
          </c:dPt>
          <c:dPt>
            <c:idx val="2"/>
            <c:explosion val="8"/>
          </c:dPt>
          <c:dPt>
            <c:idx val="3"/>
            <c:explosion val="7"/>
          </c:dPt>
          <c:dPt>
            <c:idx val="5"/>
            <c:explosion val="4"/>
          </c:dPt>
          <c:dLbls>
            <c:dLbl>
              <c:idx val="0"/>
              <c:layout>
                <c:manualLayout>
                  <c:x val="-5.0376978315540819E-2"/>
                  <c:y val="-4.3973049993394613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нарушение порядка учёта алкогольной продукции; </a:t>
                    </a:r>
                    <a:r>
                      <a:rPr lang="ru-RU" dirty="0" smtClean="0"/>
                      <a:t>83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8.4548686509579763E-4"/>
                  <c:y val="-0.1115018956233834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иные </a:t>
                    </a:r>
                    <a:r>
                      <a:rPr lang="ru-RU" dirty="0" smtClean="0"/>
                      <a:t>правонарушения; </a:t>
                    </a:r>
                    <a:r>
                      <a:rPr lang="ru-RU" dirty="0"/>
                      <a:t>6%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7.5865055397885087E-2"/>
                  <c:y val="-5.5025956882980551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нарушение требований технических регламентов; </a:t>
                    </a:r>
                    <a:r>
                      <a:rPr lang="ru-RU" dirty="0" smtClean="0"/>
                      <a:t>6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0.13952124006423541"/>
                  <c:y val="3.883152542578091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оборот алкогольной продукции без сопроводительных </a:t>
                    </a:r>
                    <a:r>
                      <a:rPr lang="ru-RU" dirty="0" smtClean="0"/>
                      <a:t>документов;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4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/>
                      <a:t>нарушение порядка и сроков при декларировании</a:t>
                    </a:r>
                    <a:r>
                      <a:rPr lang="ru-RU"/>
                      <a:t>; </a:t>
                    </a:r>
                    <a:r>
                      <a:rPr lang="ru-RU" smtClean="0"/>
                      <a:t>1%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5"/>
              <c:layout>
                <c:manualLayout>
                  <c:x val="-2.1640587914474232E-2"/>
                  <c:y val="0.1184915061045589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поддельные </a:t>
                    </a:r>
                    <a:r>
                      <a:rPr lang="ru-RU" dirty="0" smtClean="0"/>
                      <a:t>ФСМ; </a:t>
                    </a:r>
                    <a:r>
                      <a:rPr lang="ru-RU" dirty="0"/>
                      <a:t>1%</a:t>
                    </a: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'За 6 месяцев 2020 - 2021  года'!$A$17:$A$22</c:f>
              <c:strCache>
                <c:ptCount val="6"/>
                <c:pt idx="0">
                  <c:v>нарушение порядка учёта алкогольной продукции</c:v>
                </c:pt>
                <c:pt idx="1">
                  <c:v>иные правонарушения</c:v>
                </c:pt>
                <c:pt idx="2">
                  <c:v>нарушение требований технических регламентов</c:v>
                </c:pt>
                <c:pt idx="3">
                  <c:v>оборот алкогольной продукции без сопроводительных документов</c:v>
                </c:pt>
                <c:pt idx="4">
                  <c:v>нарушение порядка и сроков при декларировании</c:v>
                </c:pt>
                <c:pt idx="5">
                  <c:v>поддельные ФСМ</c:v>
                </c:pt>
              </c:strCache>
            </c:strRef>
          </c:cat>
          <c:val>
            <c:numRef>
              <c:f>'За 6 месяцев 2020 - 2021  года'!$C$17:$C$22</c:f>
              <c:numCache>
                <c:formatCode>General</c:formatCode>
                <c:ptCount val="6"/>
                <c:pt idx="0">
                  <c:v>345</c:v>
                </c:pt>
                <c:pt idx="1">
                  <c:v>23</c:v>
                </c:pt>
                <c:pt idx="2">
                  <c:v>26</c:v>
                </c:pt>
                <c:pt idx="3">
                  <c:v>18</c:v>
                </c:pt>
                <c:pt idx="4">
                  <c:v>1</c:v>
                </c:pt>
                <c:pt idx="5">
                  <c:v>5</c:v>
                </c:pt>
              </c:numCache>
            </c:numRef>
          </c:val>
        </c:ser>
        <c:dLbls>
          <c:showCatName val="1"/>
        </c:dLbls>
      </c:pie3DChart>
    </c:plotArea>
    <c:plotVisOnly val="1"/>
  </c:chart>
  <c:spPr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plotArea>
      <c:layout>
        <c:manualLayout>
          <c:layoutTarget val="inner"/>
          <c:xMode val="edge"/>
          <c:yMode val="edge"/>
          <c:x val="1.8644036445626587E-2"/>
          <c:y val="5.092608585217185E-2"/>
          <c:w val="0.95975536711757581"/>
          <c:h val="0.63675160396617791"/>
        </c:manualLayout>
      </c:layout>
      <c:barChart>
        <c:barDir val="col"/>
        <c:grouping val="clustered"/>
        <c:ser>
          <c:idx val="0"/>
          <c:order val="0"/>
          <c:tx>
            <c:strRef>
              <c:f>'динамика  объемов розничных про'!$B$4</c:f>
              <c:strCache>
                <c:ptCount val="1"/>
                <c:pt idx="0">
                  <c:v>2019 год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'динамика  объемов розничных про'!$A$5:$A$7</c:f>
              <c:strCache>
                <c:ptCount val="3"/>
                <c:pt idx="0">
                  <c:v>Объем розничной продажи алкогольной продукции, всего</c:v>
                </c:pt>
                <c:pt idx="1">
                  <c:v>маркируемой алкогольной продукции</c:v>
                </c:pt>
                <c:pt idx="2">
                  <c:v> пивоваренной продукции</c:v>
                </c:pt>
              </c:strCache>
            </c:strRef>
          </c:cat>
          <c:val>
            <c:numRef>
              <c:f>'динамика  объемов розничных про'!$B$5:$B$7</c:f>
              <c:numCache>
                <c:formatCode>General</c:formatCode>
                <c:ptCount val="3"/>
                <c:pt idx="0">
                  <c:v>117.7</c:v>
                </c:pt>
                <c:pt idx="1">
                  <c:v>20.2</c:v>
                </c:pt>
                <c:pt idx="2">
                  <c:v>96.9</c:v>
                </c:pt>
              </c:numCache>
            </c:numRef>
          </c:val>
        </c:ser>
        <c:ser>
          <c:idx val="1"/>
          <c:order val="1"/>
          <c:tx>
            <c:strRef>
              <c:f>'динамика  объемов розничных про'!$C$4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t>116,3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4.8602673147023871E-3"/>
                  <c:y val="3.7878787878787971E-3"/>
                </c:manualLayout>
              </c:layout>
              <c:tx>
                <c:rich>
                  <a:bodyPr/>
                  <a:lstStyle/>
                  <a:p>
                    <a:r>
                      <a:t>20,2</a:t>
                    </a: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t>95,6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 algn="ctr">
                  <a:defRPr lang="ru-RU" sz="20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'динамика  объемов розничных про'!$A$5:$A$7</c:f>
              <c:strCache>
                <c:ptCount val="3"/>
                <c:pt idx="0">
                  <c:v>Объем розничной продажи алкогольной продукции, всего</c:v>
                </c:pt>
                <c:pt idx="1">
                  <c:v>маркируемой алкогольной продукции</c:v>
                </c:pt>
                <c:pt idx="2">
                  <c:v> пивоваренной продукции</c:v>
                </c:pt>
              </c:strCache>
            </c:strRef>
          </c:cat>
          <c:val>
            <c:numRef>
              <c:f>'динамика  объемов розничных про'!$C$5:$C$7</c:f>
              <c:numCache>
                <c:formatCode>0.00</c:formatCode>
                <c:ptCount val="3"/>
                <c:pt idx="0">
                  <c:v>116.3</c:v>
                </c:pt>
                <c:pt idx="1">
                  <c:v>20.2</c:v>
                </c:pt>
                <c:pt idx="2">
                  <c:v>95.6</c:v>
                </c:pt>
              </c:numCache>
            </c:numRef>
          </c:val>
        </c:ser>
        <c:axId val="82220160"/>
        <c:axId val="82221696"/>
      </c:barChart>
      <c:catAx>
        <c:axId val="8222016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2221696"/>
        <c:crosses val="autoZero"/>
        <c:auto val="1"/>
        <c:lblAlgn val="ctr"/>
        <c:lblOffset val="100"/>
      </c:catAx>
      <c:valAx>
        <c:axId val="82221696"/>
        <c:scaling>
          <c:orientation val="minMax"/>
        </c:scaling>
        <c:delete val="1"/>
        <c:axPos val="l"/>
        <c:numFmt formatCode="General" sourceLinked="1"/>
        <c:tickLblPos val="none"/>
        <c:crossAx val="822201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054420692031792"/>
          <c:y val="3.1359580052493412E-3"/>
          <c:w val="0.6220078196440747"/>
          <c:h val="0.15126430406000207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>
        <c:manualLayout>
          <c:layoutTarget val="inner"/>
          <c:xMode val="edge"/>
          <c:yMode val="edge"/>
          <c:x val="3.1652092778918006E-2"/>
          <c:y val="0.15388390656057729"/>
          <c:w val="0.95975536711757603"/>
          <c:h val="0.63675160396617836"/>
        </c:manualLayout>
      </c:layout>
      <c:barChart>
        <c:barDir val="col"/>
        <c:grouping val="clustered"/>
        <c:ser>
          <c:idx val="0"/>
          <c:order val="0"/>
          <c:tx>
            <c:strRef>
              <c:f>'динамика  объемов розничных про'!$D$4</c:f>
              <c:strCache>
                <c:ptCount val="1"/>
                <c:pt idx="0">
                  <c:v>1 квартал 2020 года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accent5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'динамика  объемов розничных про'!$A$5:$A$7</c:f>
              <c:strCache>
                <c:ptCount val="3"/>
                <c:pt idx="0">
                  <c:v>Объем розничной продажи алкогольной продукции, всего</c:v>
                </c:pt>
                <c:pt idx="1">
                  <c:v>маркируемой алкогольной продукции</c:v>
                </c:pt>
                <c:pt idx="2">
                  <c:v> пивоваренной продукции</c:v>
                </c:pt>
              </c:strCache>
            </c:strRef>
          </c:cat>
          <c:val>
            <c:numRef>
              <c:f>'динамика  объемов розничных про'!$D$5:$D$7</c:f>
              <c:numCache>
                <c:formatCode>General</c:formatCode>
                <c:ptCount val="3"/>
                <c:pt idx="0">
                  <c:v>24.8</c:v>
                </c:pt>
                <c:pt idx="1">
                  <c:v>4.8</c:v>
                </c:pt>
                <c:pt idx="2">
                  <c:v>19.899999999999999</c:v>
                </c:pt>
              </c:numCache>
            </c:numRef>
          </c:val>
        </c:ser>
        <c:ser>
          <c:idx val="1"/>
          <c:order val="1"/>
          <c:tx>
            <c:strRef>
              <c:f>'динамика  объемов розничных про'!$E$4</c:f>
              <c:strCache>
                <c:ptCount val="1"/>
                <c:pt idx="0">
                  <c:v>1 квартал 2021 года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'динамика  объемов розничных про'!$A$5:$A$7</c:f>
              <c:strCache>
                <c:ptCount val="3"/>
                <c:pt idx="0">
                  <c:v>Объем розничной продажи алкогольной продукции, всего</c:v>
                </c:pt>
                <c:pt idx="1">
                  <c:v>маркируемой алкогольной продукции</c:v>
                </c:pt>
                <c:pt idx="2">
                  <c:v> пивоваренной продукции</c:v>
                </c:pt>
              </c:strCache>
            </c:strRef>
          </c:cat>
          <c:val>
            <c:numRef>
              <c:f>'динамика  объемов розничных про'!$E$5:$E$7</c:f>
              <c:numCache>
                <c:formatCode>General</c:formatCode>
                <c:ptCount val="3"/>
                <c:pt idx="0">
                  <c:v>23.5</c:v>
                </c:pt>
                <c:pt idx="1">
                  <c:v>4.8</c:v>
                </c:pt>
                <c:pt idx="2">
                  <c:v>18.8</c:v>
                </c:pt>
              </c:numCache>
            </c:numRef>
          </c:val>
        </c:ser>
        <c:axId val="82128256"/>
        <c:axId val="82138240"/>
      </c:barChart>
      <c:catAx>
        <c:axId val="8212825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2138240"/>
        <c:crosses val="autoZero"/>
        <c:auto val="1"/>
        <c:lblAlgn val="ctr"/>
        <c:lblOffset val="100"/>
      </c:catAx>
      <c:valAx>
        <c:axId val="82138240"/>
        <c:scaling>
          <c:orientation val="minMax"/>
        </c:scaling>
        <c:delete val="1"/>
        <c:axPos val="l"/>
        <c:numFmt formatCode="General" sourceLinked="1"/>
        <c:tickLblPos val="none"/>
        <c:crossAx val="821282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7774563093728338"/>
          <c:y val="5.9412169691583104E-2"/>
          <c:w val="0.75795830809610365"/>
          <c:h val="9.3667201960724894E-2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210"/>
      <c:perspective val="30"/>
    </c:view3D>
    <c:plotArea>
      <c:layout>
        <c:manualLayout>
          <c:layoutTarget val="inner"/>
          <c:xMode val="edge"/>
          <c:yMode val="edge"/>
          <c:x val="7.4543426798731993E-2"/>
          <c:y val="3.142571972289842E-4"/>
          <c:w val="0.87888998250219386"/>
          <c:h val="0.99968583737609984"/>
        </c:manualLayout>
      </c:layout>
      <c:pie3DChart>
        <c:varyColors val="1"/>
        <c:dLbls>
          <c:showPercent val="1"/>
        </c:dLbls>
      </c:pie3DChart>
    </c:plotArea>
    <c:plotVisOnly val="1"/>
  </c:chart>
  <c:spPr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layout>
        <c:manualLayout>
          <c:xMode val="edge"/>
          <c:yMode val="edge"/>
          <c:x val="0.29228242285749162"/>
          <c:y val="0.88473776137806159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'СЛАЙД 3, 4'!$C$37</c:f>
              <c:strCache>
                <c:ptCount val="1"/>
                <c:pt idx="0">
                  <c:v> 1 квартал 2021 г.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1.0950739145772491E-2"/>
                  <c:y val="1.139527559055118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-6.7655997976927883E-3"/>
                  <c:y val="-2.01199049778782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>
                <c:manualLayout>
                  <c:x val="4.9474778457685173E-3"/>
                  <c:y val="-5.33088235294118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5.9513647338098961E-2"/>
                  <c:y val="-5.132722181195566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0%" sourceLinked="0"/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'СЛАЙД 3, 4'!$A$38:$A$41</c:f>
              <c:strCache>
                <c:ptCount val="4"/>
                <c:pt idx="0">
                  <c:v>пивоваренная продукция</c:v>
                </c:pt>
                <c:pt idx="1">
                  <c:v>водка</c:v>
                </c:pt>
                <c:pt idx="2">
                  <c:v>винодельческая продукция</c:v>
                </c:pt>
                <c:pt idx="3">
                  <c:v>другая алкогольная продукция</c:v>
                </c:pt>
              </c:strCache>
            </c:strRef>
          </c:cat>
          <c:val>
            <c:numRef>
              <c:f>'СЛАЙД 3, 4'!$C$38:$C$41</c:f>
              <c:numCache>
                <c:formatCode>#,##0.00</c:formatCode>
                <c:ptCount val="4"/>
                <c:pt idx="0">
                  <c:v>18.8</c:v>
                </c:pt>
                <c:pt idx="1">
                  <c:v>1.7329999999999974</c:v>
                </c:pt>
                <c:pt idx="2">
                  <c:v>2.3559999999999977</c:v>
                </c:pt>
                <c:pt idx="3">
                  <c:v>0.80300000000000005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8971801302588165"/>
          <c:y val="0.18321105949104297"/>
          <c:w val="0.29605866013573373"/>
          <c:h val="0.59639773984424116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'СЛАЙД 3, 4'!$B$37</c:f>
              <c:strCache>
                <c:ptCount val="1"/>
                <c:pt idx="0">
                  <c:v>2020 г.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4.7571658704588377E-2"/>
                  <c:y val="4.563327386281701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-5.1003360737695805E-2"/>
                  <c:y val="-2.55415520279881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>
                <c:manualLayout>
                  <c:x val="3.7823852905232755E-2"/>
                  <c:y val="-8.31144034105143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8.1666064881680128E-2"/>
                  <c:y val="-3.176635057978308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'СЛАЙД 3, 4'!$A$38:$A$41</c:f>
              <c:strCache>
                <c:ptCount val="4"/>
                <c:pt idx="0">
                  <c:v>пивоваренная продукция</c:v>
                </c:pt>
                <c:pt idx="1">
                  <c:v>водка</c:v>
                </c:pt>
                <c:pt idx="2">
                  <c:v>винодельческая продукция</c:v>
                </c:pt>
                <c:pt idx="3">
                  <c:v>другая алкогольная продукция</c:v>
                </c:pt>
              </c:strCache>
            </c:strRef>
          </c:cat>
          <c:val>
            <c:numRef>
              <c:f>'СЛАЙД 3, 4'!$B$38:$B$41</c:f>
              <c:numCache>
                <c:formatCode>#,##0.00</c:formatCode>
                <c:ptCount val="4"/>
                <c:pt idx="0">
                  <c:v>19.959999999999987</c:v>
                </c:pt>
                <c:pt idx="1">
                  <c:v>1.722</c:v>
                </c:pt>
                <c:pt idx="2">
                  <c:v>2.4929999999999977</c:v>
                </c:pt>
                <c:pt idx="3">
                  <c:v>0.64700000000000124</c:v>
                </c:pt>
              </c:numCache>
            </c:numRef>
          </c:val>
        </c:ser>
        <c:dLbls>
          <c:showPercent val="1"/>
        </c:dLbls>
      </c:pie3DChart>
    </c:plotArea>
    <c:plotVisOnly val="1"/>
  </c:chart>
  <c:spPr>
    <a:ln>
      <a:noFill/>
    </a:ln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2.3504273504273678E-2"/>
          <c:y val="5.0925925925925923E-2"/>
          <c:w val="0.95975536711757536"/>
          <c:h val="0.63675160396617736"/>
        </c:manualLayout>
      </c:layout>
      <c:barChart>
        <c:barDir val="col"/>
        <c:grouping val="clustered"/>
        <c:ser>
          <c:idx val="0"/>
          <c:order val="0"/>
          <c:tx>
            <c:strRef>
              <c:f>'За 6 месяцев 2020 - 2021  года'!$C$4</c:f>
              <c:strCache>
                <c:ptCount val="1"/>
                <c:pt idx="0">
                  <c:v>2019 год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'За 6 месяцев 2020 - 2021  года'!$A$5:$A$8</c:f>
              <c:strCache>
                <c:ptCount val="4"/>
                <c:pt idx="0">
                  <c:v>Контрольные мероприятия, всего</c:v>
                </c:pt>
                <c:pt idx="1">
                  <c:v>плановые проверки</c:v>
                </c:pt>
                <c:pt idx="2">
                  <c:v>внеплановые проверки</c:v>
                </c:pt>
                <c:pt idx="3">
                  <c:v>административные производства</c:v>
                </c:pt>
              </c:strCache>
            </c:strRef>
          </c:cat>
          <c:val>
            <c:numRef>
              <c:f>'За 6 месяцев 2020 - 2021  года'!$C$5:$C$8</c:f>
              <c:numCache>
                <c:formatCode>General</c:formatCode>
                <c:ptCount val="4"/>
                <c:pt idx="0">
                  <c:v>977</c:v>
                </c:pt>
                <c:pt idx="1">
                  <c:v>3</c:v>
                </c:pt>
                <c:pt idx="2">
                  <c:v>70</c:v>
                </c:pt>
                <c:pt idx="3">
                  <c:v>904</c:v>
                </c:pt>
              </c:numCache>
            </c:numRef>
          </c:val>
        </c:ser>
        <c:ser>
          <c:idx val="1"/>
          <c:order val="1"/>
          <c:tx>
            <c:strRef>
              <c:f>'За 6 месяцев 2020 - 2021  года'!$D$4</c:f>
              <c:strCache>
                <c:ptCount val="1"/>
                <c:pt idx="0">
                  <c:v>2020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'За 6 месяцев 2020 - 2021  года'!$A$5:$A$8</c:f>
              <c:strCache>
                <c:ptCount val="4"/>
                <c:pt idx="0">
                  <c:v>Контрольные мероприятия, всего</c:v>
                </c:pt>
                <c:pt idx="1">
                  <c:v>плановые проверки</c:v>
                </c:pt>
                <c:pt idx="2">
                  <c:v>внеплановые проверки</c:v>
                </c:pt>
                <c:pt idx="3">
                  <c:v>административные производства</c:v>
                </c:pt>
              </c:strCache>
            </c:strRef>
          </c:cat>
          <c:val>
            <c:numRef>
              <c:f>'За 6 месяцев 2020 - 2021  года'!$D$5:$D$8</c:f>
              <c:numCache>
                <c:formatCode>General</c:formatCode>
                <c:ptCount val="4"/>
                <c:pt idx="0">
                  <c:v>679</c:v>
                </c:pt>
                <c:pt idx="1">
                  <c:v>3</c:v>
                </c:pt>
                <c:pt idx="2">
                  <c:v>6</c:v>
                </c:pt>
                <c:pt idx="3">
                  <c:v>670</c:v>
                </c:pt>
              </c:numCache>
            </c:numRef>
          </c:val>
        </c:ser>
        <c:axId val="81172352"/>
        <c:axId val="81173888"/>
      </c:barChart>
      <c:catAx>
        <c:axId val="8117235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81173888"/>
        <c:crosses val="autoZero"/>
        <c:auto val="1"/>
        <c:lblAlgn val="ctr"/>
        <c:lblOffset val="100"/>
      </c:catAx>
      <c:valAx>
        <c:axId val="81173888"/>
        <c:scaling>
          <c:orientation val="minMax"/>
        </c:scaling>
        <c:delete val="1"/>
        <c:axPos val="l"/>
        <c:numFmt formatCode="General" sourceLinked="1"/>
        <c:tickLblPos val="none"/>
        <c:crossAx val="811723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03070416620842"/>
          <c:y val="4.7244750583268449E-2"/>
          <c:w val="0.65668860416520936"/>
          <c:h val="8.7187355257063545E-2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1.066069186540112E-2"/>
          <c:y val="5.6270262900081809E-2"/>
          <c:w val="0.95975536711757581"/>
          <c:h val="0.63675160396617791"/>
        </c:manualLayout>
      </c:layout>
      <c:barChart>
        <c:barDir val="col"/>
        <c:grouping val="clustered"/>
        <c:ser>
          <c:idx val="0"/>
          <c:order val="0"/>
          <c:tx>
            <c:strRef>
              <c:f>'За 6 месяцев 2020 - 2021  года'!$E$4</c:f>
              <c:strCache>
                <c:ptCount val="1"/>
                <c:pt idx="0">
                  <c:v>6 месяцев 2020 года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accent5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'За 6 месяцев 2020 - 2021  года'!$A$5:$A$8</c:f>
              <c:strCache>
                <c:ptCount val="4"/>
                <c:pt idx="0">
                  <c:v>Контрольные мероприятия, всего</c:v>
                </c:pt>
                <c:pt idx="1">
                  <c:v>плановые проверки</c:v>
                </c:pt>
                <c:pt idx="2">
                  <c:v>внеплановые проверки</c:v>
                </c:pt>
                <c:pt idx="3">
                  <c:v>административные производства</c:v>
                </c:pt>
              </c:strCache>
            </c:strRef>
          </c:cat>
          <c:val>
            <c:numRef>
              <c:f>'За 6 месяцев 2020 - 2021  года'!$E$5:$E$8</c:f>
              <c:numCache>
                <c:formatCode>General</c:formatCode>
                <c:ptCount val="4"/>
                <c:pt idx="0">
                  <c:v>275</c:v>
                </c:pt>
                <c:pt idx="1">
                  <c:v>3</c:v>
                </c:pt>
                <c:pt idx="2">
                  <c:v>2</c:v>
                </c:pt>
                <c:pt idx="3">
                  <c:v>270</c:v>
                </c:pt>
              </c:numCache>
            </c:numRef>
          </c:val>
        </c:ser>
        <c:ser>
          <c:idx val="1"/>
          <c:order val="1"/>
          <c:tx>
            <c:strRef>
              <c:f>'За 6 месяцев 2020 - 2021  года'!$F$4</c:f>
              <c:strCache>
                <c:ptCount val="1"/>
                <c:pt idx="0">
                  <c:v>6 месяцев 2021 года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dLbl>
              <c:idx val="0"/>
              <c:layout>
                <c:manualLayout>
                  <c:x val="4.8163491921427663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chemeClr val="accent6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'За 6 месяцев 2020 - 2021  года'!$A$5:$A$8</c:f>
              <c:strCache>
                <c:ptCount val="4"/>
                <c:pt idx="0">
                  <c:v>Контрольные мероприятия, всего</c:v>
                </c:pt>
                <c:pt idx="1">
                  <c:v>плановые проверки</c:v>
                </c:pt>
                <c:pt idx="2">
                  <c:v>внеплановые проверки</c:v>
                </c:pt>
                <c:pt idx="3">
                  <c:v>административные производства</c:v>
                </c:pt>
              </c:strCache>
            </c:strRef>
          </c:cat>
          <c:val>
            <c:numRef>
              <c:f>'За 6 месяцев 2020 - 2021  года'!$F$5:$F$8</c:f>
              <c:numCache>
                <c:formatCode>General</c:formatCode>
                <c:ptCount val="4"/>
                <c:pt idx="0">
                  <c:v>398</c:v>
                </c:pt>
                <c:pt idx="1">
                  <c:v>4</c:v>
                </c:pt>
                <c:pt idx="2">
                  <c:v>3</c:v>
                </c:pt>
                <c:pt idx="3">
                  <c:v>391</c:v>
                </c:pt>
              </c:numCache>
            </c:numRef>
          </c:val>
        </c:ser>
        <c:axId val="82788736"/>
        <c:axId val="82790272"/>
      </c:barChart>
      <c:catAx>
        <c:axId val="8278873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82790272"/>
        <c:crosses val="autoZero"/>
        <c:auto val="1"/>
        <c:lblAlgn val="ctr"/>
        <c:lblOffset val="100"/>
      </c:catAx>
      <c:valAx>
        <c:axId val="82790272"/>
        <c:scaling>
          <c:orientation val="minMax"/>
        </c:scaling>
        <c:delete val="1"/>
        <c:axPos val="l"/>
        <c:numFmt formatCode="General" sourceLinked="1"/>
        <c:tickLblPos val="none"/>
        <c:crossAx val="82788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3575422511388577"/>
          <c:y val="5.9333895560425974E-2"/>
          <c:w val="0.56369893595342813"/>
          <c:h val="9.3667290714534848E-2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160"/>
      <c:perspective val="30"/>
    </c:view3D>
    <c:plotArea>
      <c:layout>
        <c:manualLayout>
          <c:layoutTarget val="inner"/>
          <c:xMode val="edge"/>
          <c:yMode val="edge"/>
          <c:x val="4.4254900796463228E-2"/>
          <c:y val="9.7773858460171087E-2"/>
          <c:w val="0.70471240743365682"/>
          <c:h val="0.65012915231641577"/>
        </c:manualLayout>
      </c:layout>
      <c:pie3DChart>
        <c:varyColors val="1"/>
        <c:dLbls>
          <c:showCatName val="1"/>
        </c:dLbls>
      </c:pie3DChart>
    </c:plotArea>
    <c:plotVisOnly val="1"/>
  </c:chart>
  <c:externalData r:id="rId1"/>
</c:chartSpace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rawing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62BC9E-116B-4398-9A21-5BEF740C19FE}" type="doc">
      <dgm:prSet loTypeId="urn:microsoft.com/office/officeart/2005/8/layout/hierarchy3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18E120D-9780-4A93-A932-315CA5BBEB68}">
      <dgm:prSet phldrT="[Текст]"/>
      <dgm:spPr/>
      <dgm:t>
        <a:bodyPr/>
        <a:lstStyle/>
        <a:p>
          <a:r>
            <a:rPr lang="ru-RU" b="1" dirty="0" smtClean="0"/>
            <a:t>Постановление Правительства РФ </a:t>
          </a:r>
          <a:r>
            <a:rPr lang="en-US" b="1" dirty="0" smtClean="0"/>
            <a:t/>
          </a:r>
          <a:br>
            <a:rPr lang="en-US" b="1" dirty="0" smtClean="0"/>
          </a:br>
          <a:r>
            <a:rPr lang="ru-RU" b="1" dirty="0" smtClean="0"/>
            <a:t>от 31.12.2020 № 2466, устанавливает</a:t>
          </a:r>
          <a:endParaRPr lang="ru-RU" b="1" dirty="0"/>
        </a:p>
      </dgm:t>
    </dgm:pt>
    <dgm:pt modelId="{7FC3B1EE-A77B-45DB-A1E7-F9F446EF4429}" type="parTrans" cxnId="{52CC654E-1CCF-4F97-AEB9-81FDE2250223}">
      <dgm:prSet/>
      <dgm:spPr/>
      <dgm:t>
        <a:bodyPr/>
        <a:lstStyle/>
        <a:p>
          <a:endParaRPr lang="ru-RU"/>
        </a:p>
      </dgm:t>
    </dgm:pt>
    <dgm:pt modelId="{8A4414FD-32C2-473C-86FB-60A2946E6B49}" type="sibTrans" cxnId="{52CC654E-1CCF-4F97-AEB9-81FDE2250223}">
      <dgm:prSet/>
      <dgm:spPr/>
      <dgm:t>
        <a:bodyPr/>
        <a:lstStyle/>
        <a:p>
          <a:endParaRPr lang="ru-RU"/>
        </a:p>
      </dgm:t>
    </dgm:pt>
    <dgm:pt modelId="{19D5A9E2-DC4B-40FD-AE4C-E3655083EF0D}">
      <dgm:prSet phldrT="[Текст]" custT="1"/>
      <dgm:spPr/>
      <dgm:t>
        <a:bodyPr/>
        <a:lstStyle/>
        <a:p>
          <a:pPr algn="l"/>
          <a:r>
            <a:rPr lang="ru-RU" sz="1400" b="1" dirty="0" smtClean="0"/>
            <a:t>правила ведения и функционирования единой информационной системы </a:t>
          </a:r>
          <a:endParaRPr lang="ru-RU" sz="1400" b="1" dirty="0"/>
        </a:p>
      </dgm:t>
    </dgm:pt>
    <dgm:pt modelId="{079DD67B-2CB3-40BF-BBC5-7B30AD275EEB}" type="parTrans" cxnId="{A3925946-BC5F-4830-BB4D-274445A43705}">
      <dgm:prSet/>
      <dgm:spPr/>
      <dgm:t>
        <a:bodyPr/>
        <a:lstStyle/>
        <a:p>
          <a:endParaRPr lang="ru-RU"/>
        </a:p>
      </dgm:t>
    </dgm:pt>
    <dgm:pt modelId="{E69E4DC8-917E-4E6C-A71B-76E84360AADD}" type="sibTrans" cxnId="{A3925946-BC5F-4830-BB4D-274445A43705}">
      <dgm:prSet/>
      <dgm:spPr/>
      <dgm:t>
        <a:bodyPr/>
        <a:lstStyle/>
        <a:p>
          <a:endParaRPr lang="ru-RU"/>
        </a:p>
      </dgm:t>
    </dgm:pt>
    <dgm:pt modelId="{0FAB7575-9D5A-452A-9175-89406C58D024}">
      <dgm:prSet phldrT="[Текст]" custT="1"/>
      <dgm:spPr/>
      <dgm:t>
        <a:bodyPr/>
        <a:lstStyle/>
        <a:p>
          <a:pPr algn="l"/>
          <a:r>
            <a:rPr lang="ru-RU" sz="1400" b="1" dirty="0" smtClean="0"/>
            <a:t>правила учета информации об объемах производства и оборота продукции</a:t>
          </a:r>
          <a:endParaRPr lang="ru-RU" sz="1400" b="1" dirty="0"/>
        </a:p>
      </dgm:t>
    </dgm:pt>
    <dgm:pt modelId="{9BB06E7C-D926-4664-9140-A9A7FCFE6E9C}" type="parTrans" cxnId="{097C5FC9-9B11-4628-B670-04D9DA27CE48}">
      <dgm:prSet/>
      <dgm:spPr/>
      <dgm:t>
        <a:bodyPr/>
        <a:lstStyle/>
        <a:p>
          <a:endParaRPr lang="ru-RU"/>
        </a:p>
      </dgm:t>
    </dgm:pt>
    <dgm:pt modelId="{3BE8BC9E-712F-4812-A797-7D903FF069D3}" type="sibTrans" cxnId="{097C5FC9-9B11-4628-B670-04D9DA27CE48}">
      <dgm:prSet/>
      <dgm:spPr/>
      <dgm:t>
        <a:bodyPr/>
        <a:lstStyle/>
        <a:p>
          <a:endParaRPr lang="ru-RU"/>
        </a:p>
      </dgm:t>
    </dgm:pt>
    <dgm:pt modelId="{0FB3563B-AC48-4651-B800-F9748990DFA3}">
      <dgm:prSet phldrT="[Текст]" custT="1"/>
      <dgm:spPr/>
      <dgm:t>
        <a:bodyPr/>
        <a:lstStyle/>
        <a:p>
          <a:pPr algn="l"/>
          <a:r>
            <a:rPr lang="ru-RU" sz="1400" b="1" dirty="0" smtClean="0"/>
            <a:t>требования  к </a:t>
          </a:r>
          <a:r>
            <a:rPr lang="ru-RU" sz="1400" b="1" dirty="0" err="1" smtClean="0"/>
            <a:t>програмнно-аппаратным</a:t>
          </a:r>
          <a:r>
            <a:rPr lang="ru-RU" sz="1400" b="1" dirty="0" smtClean="0"/>
            <a:t> средствам и оснащению оборудования техническими средствами фиксации и к самим средствам фиксации</a:t>
          </a:r>
          <a:endParaRPr lang="ru-RU" sz="1400" b="1" dirty="0"/>
        </a:p>
      </dgm:t>
    </dgm:pt>
    <dgm:pt modelId="{80454AF5-B9F6-487E-A961-5BFEA107EB92}" type="sibTrans" cxnId="{6A6DD969-D324-40DF-8890-FBEF6299A303}">
      <dgm:prSet/>
      <dgm:spPr/>
      <dgm:t>
        <a:bodyPr/>
        <a:lstStyle/>
        <a:p>
          <a:endParaRPr lang="ru-RU"/>
        </a:p>
      </dgm:t>
    </dgm:pt>
    <dgm:pt modelId="{26124FFF-6FF8-43DA-A20A-A9C8FBB4377C}" type="parTrans" cxnId="{6A6DD969-D324-40DF-8890-FBEF6299A303}">
      <dgm:prSet/>
      <dgm:spPr/>
      <dgm:t>
        <a:bodyPr/>
        <a:lstStyle/>
        <a:p>
          <a:endParaRPr lang="ru-RU"/>
        </a:p>
      </dgm:t>
    </dgm:pt>
    <dgm:pt modelId="{0212DA2D-B20D-412A-90DD-10E253D6A3CD}" type="pres">
      <dgm:prSet presAssocID="{3162BC9E-116B-4398-9A21-5BEF740C19F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D77FFED-DB6E-4F66-9E2E-F42D98E90F6D}" type="pres">
      <dgm:prSet presAssocID="{118E120D-9780-4A93-A932-315CA5BBEB68}" presName="root" presStyleCnt="0"/>
      <dgm:spPr/>
      <dgm:t>
        <a:bodyPr/>
        <a:lstStyle/>
        <a:p>
          <a:endParaRPr lang="ru-RU"/>
        </a:p>
      </dgm:t>
    </dgm:pt>
    <dgm:pt modelId="{510A5ED1-7573-403E-8977-DFD38F377D38}" type="pres">
      <dgm:prSet presAssocID="{118E120D-9780-4A93-A932-315CA5BBEB68}" presName="rootComposite" presStyleCnt="0"/>
      <dgm:spPr/>
      <dgm:t>
        <a:bodyPr/>
        <a:lstStyle/>
        <a:p>
          <a:endParaRPr lang="ru-RU"/>
        </a:p>
      </dgm:t>
    </dgm:pt>
    <dgm:pt modelId="{FCA9DE83-A590-4A56-AA48-A5E195876379}" type="pres">
      <dgm:prSet presAssocID="{118E120D-9780-4A93-A932-315CA5BBEB68}" presName="rootText" presStyleLbl="node1" presStyleIdx="0" presStyleCnt="1" custScaleX="338237" custScaleY="62551" custLinFactNeighborX="-33205" custLinFactNeighborY="14092"/>
      <dgm:spPr/>
      <dgm:t>
        <a:bodyPr/>
        <a:lstStyle/>
        <a:p>
          <a:endParaRPr lang="ru-RU"/>
        </a:p>
      </dgm:t>
    </dgm:pt>
    <dgm:pt modelId="{BB0C2D94-EE96-4B77-A460-8590C7A9AE6B}" type="pres">
      <dgm:prSet presAssocID="{118E120D-9780-4A93-A932-315CA5BBEB68}" presName="rootConnector" presStyleLbl="node1" presStyleIdx="0" presStyleCnt="1"/>
      <dgm:spPr/>
      <dgm:t>
        <a:bodyPr/>
        <a:lstStyle/>
        <a:p>
          <a:endParaRPr lang="ru-RU"/>
        </a:p>
      </dgm:t>
    </dgm:pt>
    <dgm:pt modelId="{68D45810-B072-4776-8CC9-A05D1C6CF58D}" type="pres">
      <dgm:prSet presAssocID="{118E120D-9780-4A93-A932-315CA5BBEB68}" presName="childShape" presStyleCnt="0"/>
      <dgm:spPr/>
      <dgm:t>
        <a:bodyPr/>
        <a:lstStyle/>
        <a:p>
          <a:endParaRPr lang="ru-RU"/>
        </a:p>
      </dgm:t>
    </dgm:pt>
    <dgm:pt modelId="{0B0551C8-AC2E-4690-87D6-663DB0B8AF88}" type="pres">
      <dgm:prSet presAssocID="{079DD67B-2CB3-40BF-BBC5-7B30AD275EEB}" presName="Name13" presStyleLbl="parChTrans1D2" presStyleIdx="0" presStyleCnt="3"/>
      <dgm:spPr/>
      <dgm:t>
        <a:bodyPr/>
        <a:lstStyle/>
        <a:p>
          <a:endParaRPr lang="ru-RU"/>
        </a:p>
      </dgm:t>
    </dgm:pt>
    <dgm:pt modelId="{DFDAE1A1-D64F-479E-B701-11FC06779A79}" type="pres">
      <dgm:prSet presAssocID="{19D5A9E2-DC4B-40FD-AE4C-E3655083EF0D}" presName="childText" presStyleLbl="bgAcc1" presStyleIdx="0" presStyleCnt="3" custScaleX="248771" custScaleY="57425" custLinFactNeighborX="-49940" custLinFactNeighborY="2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0BF7F8-3AA9-4B4D-AD3D-069487116ED2}" type="pres">
      <dgm:prSet presAssocID="{9BB06E7C-D926-4664-9140-A9A7FCFE6E9C}" presName="Name13" presStyleLbl="parChTrans1D2" presStyleIdx="1" presStyleCnt="3"/>
      <dgm:spPr/>
      <dgm:t>
        <a:bodyPr/>
        <a:lstStyle/>
        <a:p>
          <a:endParaRPr lang="ru-RU"/>
        </a:p>
      </dgm:t>
    </dgm:pt>
    <dgm:pt modelId="{4930D375-B636-44FA-9ECD-A7593EF9834C}" type="pres">
      <dgm:prSet presAssocID="{0FAB7575-9D5A-452A-9175-89406C58D024}" presName="childText" presStyleLbl="bgAcc1" presStyleIdx="1" presStyleCnt="3" custScaleX="263961" custScaleY="56855" custLinFactNeighborX="-49940" custLinFactNeighborY="12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051622-5D8D-49D6-8740-BB18689FE62B}" type="pres">
      <dgm:prSet presAssocID="{26124FFF-6FF8-43DA-A20A-A9C8FBB4377C}" presName="Name13" presStyleLbl="parChTrans1D2" presStyleIdx="2" presStyleCnt="3"/>
      <dgm:spPr/>
      <dgm:t>
        <a:bodyPr/>
        <a:lstStyle/>
        <a:p>
          <a:endParaRPr lang="ru-RU"/>
        </a:p>
      </dgm:t>
    </dgm:pt>
    <dgm:pt modelId="{BB48076B-7722-47D2-889C-879066865306}" type="pres">
      <dgm:prSet presAssocID="{0FB3563B-AC48-4651-B800-F9748990DFA3}" presName="childText" presStyleLbl="bgAcc1" presStyleIdx="2" presStyleCnt="3" custScaleX="300375" custScaleY="58534" custLinFactNeighborX="-49940" custLinFactNeighborY="4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4CD627-CAA6-41F3-A9B0-2D3427EE8C9B}" type="presOf" srcId="{19D5A9E2-DC4B-40FD-AE4C-E3655083EF0D}" destId="{DFDAE1A1-D64F-479E-B701-11FC06779A79}" srcOrd="0" destOrd="0" presId="urn:microsoft.com/office/officeart/2005/8/layout/hierarchy3"/>
    <dgm:cxn modelId="{051847DD-0DBE-4A68-A48E-29CF1F0BA47C}" type="presOf" srcId="{26124FFF-6FF8-43DA-A20A-A9C8FBB4377C}" destId="{B0051622-5D8D-49D6-8740-BB18689FE62B}" srcOrd="0" destOrd="0" presId="urn:microsoft.com/office/officeart/2005/8/layout/hierarchy3"/>
    <dgm:cxn modelId="{2228B5B7-629F-41AC-A866-1063FC469D0A}" type="presOf" srcId="{118E120D-9780-4A93-A932-315CA5BBEB68}" destId="{FCA9DE83-A590-4A56-AA48-A5E195876379}" srcOrd="0" destOrd="0" presId="urn:microsoft.com/office/officeart/2005/8/layout/hierarchy3"/>
    <dgm:cxn modelId="{A3925946-BC5F-4830-BB4D-274445A43705}" srcId="{118E120D-9780-4A93-A932-315CA5BBEB68}" destId="{19D5A9E2-DC4B-40FD-AE4C-E3655083EF0D}" srcOrd="0" destOrd="0" parTransId="{079DD67B-2CB3-40BF-BBC5-7B30AD275EEB}" sibTransId="{E69E4DC8-917E-4E6C-A71B-76E84360AADD}"/>
    <dgm:cxn modelId="{097C5FC9-9B11-4628-B670-04D9DA27CE48}" srcId="{118E120D-9780-4A93-A932-315CA5BBEB68}" destId="{0FAB7575-9D5A-452A-9175-89406C58D024}" srcOrd="1" destOrd="0" parTransId="{9BB06E7C-D926-4664-9140-A9A7FCFE6E9C}" sibTransId="{3BE8BC9E-712F-4812-A797-7D903FF069D3}"/>
    <dgm:cxn modelId="{57339C58-DBB5-413D-A47C-8EB0FC8AF823}" type="presOf" srcId="{079DD67B-2CB3-40BF-BBC5-7B30AD275EEB}" destId="{0B0551C8-AC2E-4690-87D6-663DB0B8AF88}" srcOrd="0" destOrd="0" presId="urn:microsoft.com/office/officeart/2005/8/layout/hierarchy3"/>
    <dgm:cxn modelId="{67AB9829-EF5D-48C0-9061-6664457A9981}" type="presOf" srcId="{0FAB7575-9D5A-452A-9175-89406C58D024}" destId="{4930D375-B636-44FA-9ECD-A7593EF9834C}" srcOrd="0" destOrd="0" presId="urn:microsoft.com/office/officeart/2005/8/layout/hierarchy3"/>
    <dgm:cxn modelId="{B7B0FAA5-71A4-490F-91E8-58174BFE264B}" type="presOf" srcId="{0FB3563B-AC48-4651-B800-F9748990DFA3}" destId="{BB48076B-7722-47D2-889C-879066865306}" srcOrd="0" destOrd="0" presId="urn:microsoft.com/office/officeart/2005/8/layout/hierarchy3"/>
    <dgm:cxn modelId="{AEAEF298-88B8-454D-B440-7FF728E14643}" type="presOf" srcId="{118E120D-9780-4A93-A932-315CA5BBEB68}" destId="{BB0C2D94-EE96-4B77-A460-8590C7A9AE6B}" srcOrd="1" destOrd="0" presId="urn:microsoft.com/office/officeart/2005/8/layout/hierarchy3"/>
    <dgm:cxn modelId="{4F07FFFB-5FA2-4DC3-BCBF-AEAFDA8325CC}" type="presOf" srcId="{9BB06E7C-D926-4664-9140-A9A7FCFE6E9C}" destId="{590BF7F8-3AA9-4B4D-AD3D-069487116ED2}" srcOrd="0" destOrd="0" presId="urn:microsoft.com/office/officeart/2005/8/layout/hierarchy3"/>
    <dgm:cxn modelId="{52CC654E-1CCF-4F97-AEB9-81FDE2250223}" srcId="{3162BC9E-116B-4398-9A21-5BEF740C19FE}" destId="{118E120D-9780-4A93-A932-315CA5BBEB68}" srcOrd="0" destOrd="0" parTransId="{7FC3B1EE-A77B-45DB-A1E7-F9F446EF4429}" sibTransId="{8A4414FD-32C2-473C-86FB-60A2946E6B49}"/>
    <dgm:cxn modelId="{95A02C7D-BC49-4235-AD71-0E20F28F4760}" type="presOf" srcId="{3162BC9E-116B-4398-9A21-5BEF740C19FE}" destId="{0212DA2D-B20D-412A-90DD-10E253D6A3CD}" srcOrd="0" destOrd="0" presId="urn:microsoft.com/office/officeart/2005/8/layout/hierarchy3"/>
    <dgm:cxn modelId="{6A6DD969-D324-40DF-8890-FBEF6299A303}" srcId="{118E120D-9780-4A93-A932-315CA5BBEB68}" destId="{0FB3563B-AC48-4651-B800-F9748990DFA3}" srcOrd="2" destOrd="0" parTransId="{26124FFF-6FF8-43DA-A20A-A9C8FBB4377C}" sibTransId="{80454AF5-B9F6-487E-A961-5BFEA107EB92}"/>
    <dgm:cxn modelId="{EE131061-5ACD-4D85-9A09-6CE2B3D82653}" type="presParOf" srcId="{0212DA2D-B20D-412A-90DD-10E253D6A3CD}" destId="{FD77FFED-DB6E-4F66-9E2E-F42D98E90F6D}" srcOrd="0" destOrd="0" presId="urn:microsoft.com/office/officeart/2005/8/layout/hierarchy3"/>
    <dgm:cxn modelId="{DFB4B416-122C-437E-B82B-16136775A181}" type="presParOf" srcId="{FD77FFED-DB6E-4F66-9E2E-F42D98E90F6D}" destId="{510A5ED1-7573-403E-8977-DFD38F377D38}" srcOrd="0" destOrd="0" presId="urn:microsoft.com/office/officeart/2005/8/layout/hierarchy3"/>
    <dgm:cxn modelId="{8A7BC458-CDCF-462C-A58C-C6EA0F5F8552}" type="presParOf" srcId="{510A5ED1-7573-403E-8977-DFD38F377D38}" destId="{FCA9DE83-A590-4A56-AA48-A5E195876379}" srcOrd="0" destOrd="0" presId="urn:microsoft.com/office/officeart/2005/8/layout/hierarchy3"/>
    <dgm:cxn modelId="{BC6C31BD-6594-4C35-8707-50C6B27CD0E1}" type="presParOf" srcId="{510A5ED1-7573-403E-8977-DFD38F377D38}" destId="{BB0C2D94-EE96-4B77-A460-8590C7A9AE6B}" srcOrd="1" destOrd="0" presId="urn:microsoft.com/office/officeart/2005/8/layout/hierarchy3"/>
    <dgm:cxn modelId="{2D01DCA0-B22F-4A33-9448-5DEABCD3FD3C}" type="presParOf" srcId="{FD77FFED-DB6E-4F66-9E2E-F42D98E90F6D}" destId="{68D45810-B072-4776-8CC9-A05D1C6CF58D}" srcOrd="1" destOrd="0" presId="urn:microsoft.com/office/officeart/2005/8/layout/hierarchy3"/>
    <dgm:cxn modelId="{F3BDD2B2-45D8-406E-9AC1-08060AE94D40}" type="presParOf" srcId="{68D45810-B072-4776-8CC9-A05D1C6CF58D}" destId="{0B0551C8-AC2E-4690-87D6-663DB0B8AF88}" srcOrd="0" destOrd="0" presId="urn:microsoft.com/office/officeart/2005/8/layout/hierarchy3"/>
    <dgm:cxn modelId="{406ED357-267D-44DC-B6DB-407704ACAF44}" type="presParOf" srcId="{68D45810-B072-4776-8CC9-A05D1C6CF58D}" destId="{DFDAE1A1-D64F-479E-B701-11FC06779A79}" srcOrd="1" destOrd="0" presId="urn:microsoft.com/office/officeart/2005/8/layout/hierarchy3"/>
    <dgm:cxn modelId="{0494AC74-B7C1-42CD-9B59-17F820D44CD8}" type="presParOf" srcId="{68D45810-B072-4776-8CC9-A05D1C6CF58D}" destId="{590BF7F8-3AA9-4B4D-AD3D-069487116ED2}" srcOrd="2" destOrd="0" presId="urn:microsoft.com/office/officeart/2005/8/layout/hierarchy3"/>
    <dgm:cxn modelId="{AF719D16-7BBB-4F73-85F0-9FDBB20DC8D1}" type="presParOf" srcId="{68D45810-B072-4776-8CC9-A05D1C6CF58D}" destId="{4930D375-B636-44FA-9ECD-A7593EF9834C}" srcOrd="3" destOrd="0" presId="urn:microsoft.com/office/officeart/2005/8/layout/hierarchy3"/>
    <dgm:cxn modelId="{4E54B199-F951-48B4-B0BE-D9199CFDE957}" type="presParOf" srcId="{68D45810-B072-4776-8CC9-A05D1C6CF58D}" destId="{B0051622-5D8D-49D6-8740-BB18689FE62B}" srcOrd="4" destOrd="0" presId="urn:microsoft.com/office/officeart/2005/8/layout/hierarchy3"/>
    <dgm:cxn modelId="{88708475-35D1-4B43-B95A-1980E780B348}" type="presParOf" srcId="{68D45810-B072-4776-8CC9-A05D1C6CF58D}" destId="{BB48076B-7722-47D2-889C-879066865306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7F33457-97BB-41A9-B8EC-3658740DA735}" type="doc">
      <dgm:prSet loTypeId="urn:microsoft.com/office/officeart/2005/8/layout/chevron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076C1EA-3747-426C-A266-FEEB718C1FF4}">
      <dgm:prSet phldrT="[Текст]" custT="1"/>
      <dgm:spPr/>
      <dgm:t>
        <a:bodyPr/>
        <a:lstStyle/>
        <a:p>
          <a:r>
            <a:rPr lang="ru-RU" sz="17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обмен информацией должен обеспечиваться посредством информационно-телекоммуникационной сети «Интернет»</a:t>
          </a:r>
          <a:endParaRPr lang="ru-RU" sz="1700" b="1" kern="12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D4BC699D-B275-424E-9E6E-96D1A69FA701}" type="sibTrans" cxnId="{2306774E-C54B-4D2F-8053-4B20BBBBC1B5}">
      <dgm:prSet/>
      <dgm:spPr/>
      <dgm:t>
        <a:bodyPr/>
        <a:lstStyle/>
        <a:p>
          <a:endParaRPr lang="ru-RU"/>
        </a:p>
      </dgm:t>
    </dgm:pt>
    <dgm:pt modelId="{D66F9F28-20DA-463B-8A06-47EB22E705B3}" type="parTrans" cxnId="{2306774E-C54B-4D2F-8053-4B20BBBBC1B5}">
      <dgm:prSet/>
      <dgm:spPr/>
      <dgm:t>
        <a:bodyPr/>
        <a:lstStyle/>
        <a:p>
          <a:endParaRPr lang="ru-RU"/>
        </a:p>
      </dgm:t>
    </dgm:pt>
    <dgm:pt modelId="{5840874A-C8EC-4F3D-808B-70CECC2361F5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179FF3C0-705B-4E15-A7A8-419C96234633}" type="sibTrans" cxnId="{277F092D-23FE-4FFA-992E-D004FD94EB7A}">
      <dgm:prSet/>
      <dgm:spPr/>
      <dgm:t>
        <a:bodyPr/>
        <a:lstStyle/>
        <a:p>
          <a:endParaRPr lang="ru-RU"/>
        </a:p>
      </dgm:t>
    </dgm:pt>
    <dgm:pt modelId="{BB463706-3662-4E0D-83FF-77F5F7652D9B}" type="parTrans" cxnId="{277F092D-23FE-4FFA-992E-D004FD94EB7A}">
      <dgm:prSet/>
      <dgm:spPr/>
      <dgm:t>
        <a:bodyPr/>
        <a:lstStyle/>
        <a:p>
          <a:endParaRPr lang="ru-RU"/>
        </a:p>
      </dgm:t>
    </dgm:pt>
    <dgm:pt modelId="{747A1C8B-78F9-4FAF-AEB6-B886866BCDCD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6CB8AB5D-7423-4E95-8A8D-B138643D1B64}" type="parTrans" cxnId="{C4146F56-4449-4A6F-A81C-35EEF5AE8B36}">
      <dgm:prSet/>
      <dgm:spPr/>
      <dgm:t>
        <a:bodyPr/>
        <a:lstStyle/>
        <a:p>
          <a:endParaRPr lang="ru-RU"/>
        </a:p>
      </dgm:t>
    </dgm:pt>
    <dgm:pt modelId="{039694EF-DEE2-4054-99B5-42461C9A7BBD}" type="sibTrans" cxnId="{C4146F56-4449-4A6F-A81C-35EEF5AE8B36}">
      <dgm:prSet/>
      <dgm:spPr/>
      <dgm:t>
        <a:bodyPr/>
        <a:lstStyle/>
        <a:p>
          <a:endParaRPr lang="ru-RU"/>
        </a:p>
      </dgm:t>
    </dgm:pt>
    <dgm:pt modelId="{C25F3536-DEC5-4E12-A0C3-7E55E5FD2619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подтверждение подлинности информации, передаваемой в единую информационную систему, должно обеспечиваться путем применения электронной подписи</a:t>
          </a:r>
        </a:p>
      </dgm:t>
    </dgm:pt>
    <dgm:pt modelId="{84D73BAA-F125-4D63-9A7B-83ABB9B46FEC}" type="parTrans" cxnId="{66766643-8C9A-4E37-A985-54496ECC6875}">
      <dgm:prSet/>
      <dgm:spPr/>
      <dgm:t>
        <a:bodyPr/>
        <a:lstStyle/>
        <a:p>
          <a:endParaRPr lang="ru-RU"/>
        </a:p>
      </dgm:t>
    </dgm:pt>
    <dgm:pt modelId="{CD3D5A03-F225-4678-A0D4-B8118851135C}" type="sibTrans" cxnId="{66766643-8C9A-4E37-A985-54496ECC6875}">
      <dgm:prSet/>
      <dgm:spPr/>
      <dgm:t>
        <a:bodyPr/>
        <a:lstStyle/>
        <a:p>
          <a:endParaRPr lang="ru-RU"/>
        </a:p>
      </dgm:t>
    </dgm:pt>
    <dgm:pt modelId="{D831BCA2-8153-4E8A-BD6F-6AB9A90C79B9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A615681-CAE1-4679-8291-B8F8A8EC38A5}" type="parTrans" cxnId="{EA7ACDE8-2D45-4BB1-A6BF-C0655A1CE209}">
      <dgm:prSet/>
      <dgm:spPr/>
      <dgm:t>
        <a:bodyPr/>
        <a:lstStyle/>
        <a:p>
          <a:endParaRPr lang="ru-RU"/>
        </a:p>
      </dgm:t>
    </dgm:pt>
    <dgm:pt modelId="{DF55A3E7-B7F8-4B95-AE26-317AE405A4FF}" type="sibTrans" cxnId="{EA7ACDE8-2D45-4BB1-A6BF-C0655A1CE209}">
      <dgm:prSet/>
      <dgm:spPr/>
      <dgm:t>
        <a:bodyPr/>
        <a:lstStyle/>
        <a:p>
          <a:endParaRPr lang="ru-RU"/>
        </a:p>
      </dgm:t>
    </dgm:pt>
    <dgm:pt modelId="{03CB6D0B-8D33-4C6A-AB09-3C5E8F1768D6}">
      <dgm:prSet custT="1"/>
      <dgm:spPr/>
      <dgm:t>
        <a:bodyPr/>
        <a:lstStyle/>
        <a:p>
          <a:r>
            <a:rPr lang="ru-RU" sz="17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программно-аппаратные средства должны располагаться по месту нахождения каждого обособленного подразделения (по месту осуществления деятельности) организации, сельскохозяйственного товаропроизводителя, индивидуального предпринимателя</a:t>
          </a:r>
        </a:p>
      </dgm:t>
    </dgm:pt>
    <dgm:pt modelId="{E337124F-C917-49F8-9DA8-7DE4D184AC5F}" type="parTrans" cxnId="{38976E08-714E-4019-A0F5-C75DD89F27C1}">
      <dgm:prSet/>
      <dgm:spPr/>
      <dgm:t>
        <a:bodyPr/>
        <a:lstStyle/>
        <a:p>
          <a:endParaRPr lang="ru-RU"/>
        </a:p>
      </dgm:t>
    </dgm:pt>
    <dgm:pt modelId="{8EDFCCD4-24EB-46CE-B5A1-F0C441B785E2}" type="sibTrans" cxnId="{38976E08-714E-4019-A0F5-C75DD89F27C1}">
      <dgm:prSet/>
      <dgm:spPr/>
      <dgm:t>
        <a:bodyPr/>
        <a:lstStyle/>
        <a:p>
          <a:endParaRPr lang="ru-RU"/>
        </a:p>
      </dgm:t>
    </dgm:pt>
    <dgm:pt modelId="{5BEACDA1-8969-4E9C-8652-2D1B057D5123}" type="pres">
      <dgm:prSet presAssocID="{57F33457-97BB-41A9-B8EC-3658740DA73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AD72AF-FEAB-4805-A7BC-E6F101AEB7C0}" type="pres">
      <dgm:prSet presAssocID="{5840874A-C8EC-4F3D-808B-70CECC2361F5}" presName="composite" presStyleCnt="0"/>
      <dgm:spPr/>
      <dgm:t>
        <a:bodyPr/>
        <a:lstStyle/>
        <a:p>
          <a:endParaRPr lang="ru-RU"/>
        </a:p>
      </dgm:t>
    </dgm:pt>
    <dgm:pt modelId="{F0042D60-63A3-4649-A7FA-1C5191311350}" type="pres">
      <dgm:prSet presAssocID="{5840874A-C8EC-4F3D-808B-70CECC2361F5}" presName="parentText" presStyleLbl="alignNode1" presStyleIdx="0" presStyleCnt="3" custAng="16200000" custScaleY="113697" custLinFactNeighborX="22157" custLinFactNeighborY="-13667">
        <dgm:presLayoutVars>
          <dgm:chMax val="1"/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3F0B98AA-DFA8-4CB4-92AF-8D709D75859E}" type="pres">
      <dgm:prSet presAssocID="{5840874A-C8EC-4F3D-808B-70CECC2361F5}" presName="descendantText" presStyleLbl="alignAcc1" presStyleIdx="0" presStyleCnt="3" custScaleX="86575" custScaleY="129872" custLinFactNeighborX="419" custLinFactNeighborY="-7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3B842-7D4B-49B9-BB38-578803900ED8}" type="pres">
      <dgm:prSet presAssocID="{179FF3C0-705B-4E15-A7A8-419C96234633}" presName="sp" presStyleCnt="0"/>
      <dgm:spPr/>
      <dgm:t>
        <a:bodyPr/>
        <a:lstStyle/>
        <a:p>
          <a:endParaRPr lang="ru-RU"/>
        </a:p>
      </dgm:t>
    </dgm:pt>
    <dgm:pt modelId="{97CC2536-4F72-4904-BF72-6BD2D2402259}" type="pres">
      <dgm:prSet presAssocID="{747A1C8B-78F9-4FAF-AEB6-B886866BCDCD}" presName="composite" presStyleCnt="0"/>
      <dgm:spPr/>
    </dgm:pt>
    <dgm:pt modelId="{0A958EF9-0581-4DEB-928C-A26E7D0E2E91}" type="pres">
      <dgm:prSet presAssocID="{747A1C8B-78F9-4FAF-AEB6-B886866BCDCD}" presName="parentText" presStyleLbl="alignNode1" presStyleIdx="1" presStyleCnt="3" custAng="16200000" custScaleY="114728" custLinFactNeighborX="21428" custLinFactNeighborY="-10315">
        <dgm:presLayoutVars>
          <dgm:chMax val="1"/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B49B00F8-F899-4C54-BF91-0A1269802480}" type="pres">
      <dgm:prSet presAssocID="{747A1C8B-78F9-4FAF-AEB6-B886866BCDCD}" presName="descendantText" presStyleLbl="alignAcc1" presStyleIdx="1" presStyleCnt="3" custScaleX="85421" custScaleY="116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C4B71-15EB-4018-8763-9B1E28F83427}" type="pres">
      <dgm:prSet presAssocID="{039694EF-DEE2-4054-99B5-42461C9A7BBD}" presName="sp" presStyleCnt="0"/>
      <dgm:spPr/>
    </dgm:pt>
    <dgm:pt modelId="{12349FE3-894C-4F1A-B20E-896C6AEE41C8}" type="pres">
      <dgm:prSet presAssocID="{D831BCA2-8153-4E8A-BD6F-6AB9A90C79B9}" presName="composite" presStyleCnt="0"/>
      <dgm:spPr/>
    </dgm:pt>
    <dgm:pt modelId="{BF652AD2-B8FE-4CB9-BA6F-C206F1C937BA}" type="pres">
      <dgm:prSet presAssocID="{D831BCA2-8153-4E8A-BD6F-6AB9A90C79B9}" presName="parentText" presStyleLbl="alignNode1" presStyleIdx="2" presStyleCnt="3" custAng="16200000" custScaleY="115648" custLinFactNeighborX="21428" custLinFactNeighborY="-10315">
        <dgm:presLayoutVars>
          <dgm:chMax val="1"/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65F9A05D-7F5D-4385-ACF1-5F8990FED81C}" type="pres">
      <dgm:prSet presAssocID="{D831BCA2-8153-4E8A-BD6F-6AB9A90C79B9}" presName="descendantText" presStyleLbl="alignAcc1" presStyleIdx="2" presStyleCnt="3" custScaleX="85131" custScaleY="165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B67C9A-71D4-41C9-8E44-02687F05E358}" type="presOf" srcId="{B076C1EA-3747-426C-A266-FEEB718C1FF4}" destId="{3F0B98AA-DFA8-4CB4-92AF-8D709D75859E}" srcOrd="0" destOrd="0" presId="urn:microsoft.com/office/officeart/2005/8/layout/chevron2"/>
    <dgm:cxn modelId="{66766643-8C9A-4E37-A985-54496ECC6875}" srcId="{747A1C8B-78F9-4FAF-AEB6-B886866BCDCD}" destId="{C25F3536-DEC5-4E12-A0C3-7E55E5FD2619}" srcOrd="0" destOrd="0" parTransId="{84D73BAA-F125-4D63-9A7B-83ABB9B46FEC}" sibTransId="{CD3D5A03-F225-4678-A0D4-B8118851135C}"/>
    <dgm:cxn modelId="{43193191-62BF-43C3-8AC4-EC68DE6CD005}" type="presOf" srcId="{57F33457-97BB-41A9-B8EC-3658740DA735}" destId="{5BEACDA1-8969-4E9C-8652-2D1B057D5123}" srcOrd="0" destOrd="0" presId="urn:microsoft.com/office/officeart/2005/8/layout/chevron2"/>
    <dgm:cxn modelId="{C4146F56-4449-4A6F-A81C-35EEF5AE8B36}" srcId="{57F33457-97BB-41A9-B8EC-3658740DA735}" destId="{747A1C8B-78F9-4FAF-AEB6-B886866BCDCD}" srcOrd="1" destOrd="0" parTransId="{6CB8AB5D-7423-4E95-8A8D-B138643D1B64}" sibTransId="{039694EF-DEE2-4054-99B5-42461C9A7BBD}"/>
    <dgm:cxn modelId="{EA7ACDE8-2D45-4BB1-A6BF-C0655A1CE209}" srcId="{57F33457-97BB-41A9-B8EC-3658740DA735}" destId="{D831BCA2-8153-4E8A-BD6F-6AB9A90C79B9}" srcOrd="2" destOrd="0" parTransId="{3A615681-CAE1-4679-8291-B8F8A8EC38A5}" sibTransId="{DF55A3E7-B7F8-4B95-AE26-317AE405A4FF}"/>
    <dgm:cxn modelId="{78A54400-2DB0-4473-BB43-AFF912E1A372}" type="presOf" srcId="{C25F3536-DEC5-4E12-A0C3-7E55E5FD2619}" destId="{B49B00F8-F899-4C54-BF91-0A1269802480}" srcOrd="0" destOrd="0" presId="urn:microsoft.com/office/officeart/2005/8/layout/chevron2"/>
    <dgm:cxn modelId="{2306774E-C54B-4D2F-8053-4B20BBBBC1B5}" srcId="{5840874A-C8EC-4F3D-808B-70CECC2361F5}" destId="{B076C1EA-3747-426C-A266-FEEB718C1FF4}" srcOrd="0" destOrd="0" parTransId="{D66F9F28-20DA-463B-8A06-47EB22E705B3}" sibTransId="{D4BC699D-B275-424E-9E6E-96D1A69FA701}"/>
    <dgm:cxn modelId="{5D62A33B-A552-4DCB-BCE8-570285A1A02A}" type="presOf" srcId="{03CB6D0B-8D33-4C6A-AB09-3C5E8F1768D6}" destId="{65F9A05D-7F5D-4385-ACF1-5F8990FED81C}" srcOrd="0" destOrd="0" presId="urn:microsoft.com/office/officeart/2005/8/layout/chevron2"/>
    <dgm:cxn modelId="{38976E08-714E-4019-A0F5-C75DD89F27C1}" srcId="{D831BCA2-8153-4E8A-BD6F-6AB9A90C79B9}" destId="{03CB6D0B-8D33-4C6A-AB09-3C5E8F1768D6}" srcOrd="0" destOrd="0" parTransId="{E337124F-C917-49F8-9DA8-7DE4D184AC5F}" sibTransId="{8EDFCCD4-24EB-46CE-B5A1-F0C441B785E2}"/>
    <dgm:cxn modelId="{4054FDC4-444A-420A-A6F0-F61AACB0E26B}" type="presOf" srcId="{747A1C8B-78F9-4FAF-AEB6-B886866BCDCD}" destId="{0A958EF9-0581-4DEB-928C-A26E7D0E2E91}" srcOrd="0" destOrd="0" presId="urn:microsoft.com/office/officeart/2005/8/layout/chevron2"/>
    <dgm:cxn modelId="{277F092D-23FE-4FFA-992E-D004FD94EB7A}" srcId="{57F33457-97BB-41A9-B8EC-3658740DA735}" destId="{5840874A-C8EC-4F3D-808B-70CECC2361F5}" srcOrd="0" destOrd="0" parTransId="{BB463706-3662-4E0D-83FF-77F5F7652D9B}" sibTransId="{179FF3C0-705B-4E15-A7A8-419C96234633}"/>
    <dgm:cxn modelId="{94DE9F7E-42D3-4453-B674-05256ED4344A}" type="presOf" srcId="{D831BCA2-8153-4E8A-BD6F-6AB9A90C79B9}" destId="{BF652AD2-B8FE-4CB9-BA6F-C206F1C937BA}" srcOrd="0" destOrd="0" presId="urn:microsoft.com/office/officeart/2005/8/layout/chevron2"/>
    <dgm:cxn modelId="{D412ADAC-941A-487D-B160-88C0B727B53E}" type="presOf" srcId="{5840874A-C8EC-4F3D-808B-70CECC2361F5}" destId="{F0042D60-63A3-4649-A7FA-1C5191311350}" srcOrd="0" destOrd="0" presId="urn:microsoft.com/office/officeart/2005/8/layout/chevron2"/>
    <dgm:cxn modelId="{7CCD5794-6302-4BD8-9B99-5C13CE0B8897}" type="presParOf" srcId="{5BEACDA1-8969-4E9C-8652-2D1B057D5123}" destId="{2EAD72AF-FEAB-4805-A7BC-E6F101AEB7C0}" srcOrd="0" destOrd="0" presId="urn:microsoft.com/office/officeart/2005/8/layout/chevron2"/>
    <dgm:cxn modelId="{F3562C71-F772-4DBD-911B-0E4D80D1A724}" type="presParOf" srcId="{2EAD72AF-FEAB-4805-A7BC-E6F101AEB7C0}" destId="{F0042D60-63A3-4649-A7FA-1C5191311350}" srcOrd="0" destOrd="0" presId="urn:microsoft.com/office/officeart/2005/8/layout/chevron2"/>
    <dgm:cxn modelId="{D5F946BF-9AD1-4608-8D9C-51B47BAF0EA2}" type="presParOf" srcId="{2EAD72AF-FEAB-4805-A7BC-E6F101AEB7C0}" destId="{3F0B98AA-DFA8-4CB4-92AF-8D709D75859E}" srcOrd="1" destOrd="0" presId="urn:microsoft.com/office/officeart/2005/8/layout/chevron2"/>
    <dgm:cxn modelId="{089D6018-3276-4BB8-B70A-260790BDA0C7}" type="presParOf" srcId="{5BEACDA1-8969-4E9C-8652-2D1B057D5123}" destId="{C313B842-7D4B-49B9-BB38-578803900ED8}" srcOrd="1" destOrd="0" presId="urn:microsoft.com/office/officeart/2005/8/layout/chevron2"/>
    <dgm:cxn modelId="{52CC6FFF-C71E-4405-89FE-11EFA51E26E7}" type="presParOf" srcId="{5BEACDA1-8969-4E9C-8652-2D1B057D5123}" destId="{97CC2536-4F72-4904-BF72-6BD2D2402259}" srcOrd="2" destOrd="0" presId="urn:microsoft.com/office/officeart/2005/8/layout/chevron2"/>
    <dgm:cxn modelId="{62AD57C1-C20A-4974-81B1-F3ACDD919800}" type="presParOf" srcId="{97CC2536-4F72-4904-BF72-6BD2D2402259}" destId="{0A958EF9-0581-4DEB-928C-A26E7D0E2E91}" srcOrd="0" destOrd="0" presId="urn:microsoft.com/office/officeart/2005/8/layout/chevron2"/>
    <dgm:cxn modelId="{8F4C6EC2-C5BD-4F28-9DEE-3E7E55B104DD}" type="presParOf" srcId="{97CC2536-4F72-4904-BF72-6BD2D2402259}" destId="{B49B00F8-F899-4C54-BF91-0A1269802480}" srcOrd="1" destOrd="0" presId="urn:microsoft.com/office/officeart/2005/8/layout/chevron2"/>
    <dgm:cxn modelId="{256E7D73-AE56-4550-B8C4-8701C112D82E}" type="presParOf" srcId="{5BEACDA1-8969-4E9C-8652-2D1B057D5123}" destId="{899C4B71-15EB-4018-8763-9B1E28F83427}" srcOrd="3" destOrd="0" presId="urn:microsoft.com/office/officeart/2005/8/layout/chevron2"/>
    <dgm:cxn modelId="{D3B93D4C-7CEC-47F0-89B2-364CBB8BAABE}" type="presParOf" srcId="{5BEACDA1-8969-4E9C-8652-2D1B057D5123}" destId="{12349FE3-894C-4F1A-B20E-896C6AEE41C8}" srcOrd="4" destOrd="0" presId="urn:microsoft.com/office/officeart/2005/8/layout/chevron2"/>
    <dgm:cxn modelId="{6A1AD101-94F8-4F8E-B367-4862C86E0002}" type="presParOf" srcId="{12349FE3-894C-4F1A-B20E-896C6AEE41C8}" destId="{BF652AD2-B8FE-4CB9-BA6F-C206F1C937BA}" srcOrd="0" destOrd="0" presId="urn:microsoft.com/office/officeart/2005/8/layout/chevron2"/>
    <dgm:cxn modelId="{06EE8C0B-A343-4B6D-9908-879C16B45E83}" type="presParOf" srcId="{12349FE3-894C-4F1A-B20E-896C6AEE41C8}" destId="{65F9A05D-7F5D-4385-ACF1-5F8990FED81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AB26BD4-D4B7-4C4A-AA8E-C0D1E4F3231A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C14BC5-3215-4F71-98B3-272A2E3C6258}">
      <dgm:prSet phldrT="[Текст]" custT="1"/>
      <dgm:spPr/>
      <dgm:t>
        <a:bodyPr/>
        <a:lstStyle/>
        <a:p>
          <a:r>
            <a:rPr lang="ru-RU" sz="1900" dirty="0" smtClean="0"/>
            <a:t>заявка о фиксации в единой информационной системе информации о  розничной продаже (возврате) алкогольной продукции</a:t>
          </a:r>
          <a:endParaRPr lang="ru-RU" sz="1900" b="1" dirty="0">
            <a:latin typeface="Times New Roman" pitchFamily="18" charset="0"/>
            <a:cs typeface="Times New Roman" pitchFamily="18" charset="0"/>
          </a:endParaRPr>
        </a:p>
      </dgm:t>
    </dgm:pt>
    <dgm:pt modelId="{C4B277D3-7607-4BFE-A61B-367A9F931AF3}" type="parTrans" cxnId="{AC3EF404-7240-4E60-91A7-1B0B40495F29}">
      <dgm:prSet/>
      <dgm:spPr/>
      <dgm:t>
        <a:bodyPr/>
        <a:lstStyle/>
        <a:p>
          <a:endParaRPr lang="ru-RU" sz="2000" b="1"/>
        </a:p>
      </dgm:t>
    </dgm:pt>
    <dgm:pt modelId="{DA9650BA-F1C1-4269-B248-1D770FC31DA0}" type="sibTrans" cxnId="{AC3EF404-7240-4E60-91A7-1B0B40495F29}">
      <dgm:prSet/>
      <dgm:spPr/>
      <dgm:t>
        <a:bodyPr/>
        <a:lstStyle/>
        <a:p>
          <a:endParaRPr lang="ru-RU" sz="2000" b="1"/>
        </a:p>
      </dgm:t>
    </dgm:pt>
    <dgm:pt modelId="{DE8999EE-F511-4ABF-9906-29C15B9CA39E}">
      <dgm:prSet phldrT="[Текст]" custT="1"/>
      <dgm:spPr/>
      <dgm:t>
        <a:bodyPr/>
        <a:lstStyle/>
        <a:p>
          <a:r>
            <a:rPr lang="ru-RU" sz="1900" dirty="0" smtClean="0"/>
            <a:t>заявка о фиксации информации о выявленных излишках алкогольной продукции в рамках поштучного учета алкогольной продукции</a:t>
          </a:r>
          <a:endParaRPr lang="ru-RU" sz="1900" b="1" dirty="0"/>
        </a:p>
      </dgm:t>
    </dgm:pt>
    <dgm:pt modelId="{B0192141-2425-486E-B755-500648AD1DA6}" type="parTrans" cxnId="{8B52A77D-DB2A-4A5E-BB13-27639259E729}">
      <dgm:prSet/>
      <dgm:spPr/>
      <dgm:t>
        <a:bodyPr/>
        <a:lstStyle/>
        <a:p>
          <a:endParaRPr lang="ru-RU"/>
        </a:p>
      </dgm:t>
    </dgm:pt>
    <dgm:pt modelId="{01F9D55B-F1E8-4B27-8F28-9318DF206E5E}" type="sibTrans" cxnId="{8B52A77D-DB2A-4A5E-BB13-27639259E729}">
      <dgm:prSet/>
      <dgm:spPr/>
      <dgm:t>
        <a:bodyPr/>
        <a:lstStyle/>
        <a:p>
          <a:endParaRPr lang="ru-RU"/>
        </a:p>
      </dgm:t>
    </dgm:pt>
    <dgm:pt modelId="{58F6E485-7386-4994-B82D-E5B616B661AA}">
      <dgm:prSet phldrT="[Текст]" custT="1"/>
      <dgm:spPr/>
      <dgm:t>
        <a:bodyPr/>
        <a:lstStyle/>
        <a:p>
          <a:r>
            <a:rPr lang="ru-RU" sz="1900" dirty="0" smtClean="0"/>
            <a:t>заявка о фиксации информации о выявленной недостаче алкогольной продукции в рамках поштучного учета алкогольной продукции</a:t>
          </a:r>
          <a:endParaRPr lang="ru-RU" sz="1900" dirty="0"/>
        </a:p>
      </dgm:t>
    </dgm:pt>
    <dgm:pt modelId="{F87E2599-B366-48C1-88AB-9BDAA652CE47}" type="parTrans" cxnId="{8B8EA9DA-F546-4372-9896-C3C6CD478425}">
      <dgm:prSet/>
      <dgm:spPr/>
      <dgm:t>
        <a:bodyPr/>
        <a:lstStyle/>
        <a:p>
          <a:endParaRPr lang="ru-RU"/>
        </a:p>
      </dgm:t>
    </dgm:pt>
    <dgm:pt modelId="{91D0218A-1D98-4D35-8FD7-F248D31326DF}" type="sibTrans" cxnId="{8B8EA9DA-F546-4372-9896-C3C6CD478425}">
      <dgm:prSet/>
      <dgm:spPr/>
      <dgm:t>
        <a:bodyPr/>
        <a:lstStyle/>
        <a:p>
          <a:endParaRPr lang="ru-RU"/>
        </a:p>
      </dgm:t>
    </dgm:pt>
    <dgm:pt modelId="{F24026CA-DBF0-45CD-8EF3-1FDE81EE2EAE}">
      <dgm:prSet custT="1"/>
      <dgm:spPr/>
      <dgm:t>
        <a:bodyPr/>
        <a:lstStyle/>
        <a:p>
          <a:r>
            <a:rPr lang="ru-RU" sz="1900" dirty="0" smtClean="0"/>
            <a:t>заявка о фиксации сведений о перегрузе (об отмене перегруза) товара при поставке (в том числе возврате), внутреннем перемещении этилового спирта, алкогольной  </a:t>
          </a:r>
          <a:br>
            <a:rPr lang="ru-RU" sz="1900" dirty="0" smtClean="0"/>
          </a:br>
          <a:r>
            <a:rPr lang="ru-RU" sz="1900" dirty="0" smtClean="0"/>
            <a:t>и спиртосодержащей продукции</a:t>
          </a:r>
          <a:endParaRPr lang="ru-RU" sz="1900" dirty="0"/>
        </a:p>
      </dgm:t>
    </dgm:pt>
    <dgm:pt modelId="{BCF20833-0926-4271-A6D6-7FD979BC1094}" type="parTrans" cxnId="{4402C99A-0194-42A5-A0FA-D18BDFEE647E}">
      <dgm:prSet/>
      <dgm:spPr/>
      <dgm:t>
        <a:bodyPr/>
        <a:lstStyle/>
        <a:p>
          <a:endParaRPr lang="ru-RU"/>
        </a:p>
      </dgm:t>
    </dgm:pt>
    <dgm:pt modelId="{27472D61-9689-4BD5-A8B1-90F36C311C0A}" type="sibTrans" cxnId="{4402C99A-0194-42A5-A0FA-D18BDFEE647E}">
      <dgm:prSet/>
      <dgm:spPr/>
      <dgm:t>
        <a:bodyPr/>
        <a:lstStyle/>
        <a:p>
          <a:endParaRPr lang="ru-RU"/>
        </a:p>
      </dgm:t>
    </dgm:pt>
    <dgm:pt modelId="{DED95D29-B6E3-4FFE-BBA2-AD9585F3A3DF}" type="pres">
      <dgm:prSet presAssocID="{5AB26BD4-D4B7-4C4A-AA8E-C0D1E4F3231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B45C20-8904-4B10-A90F-BA4CB2108326}" type="pres">
      <dgm:prSet presAssocID="{D5C14BC5-3215-4F71-98B3-272A2E3C6258}" presName="composite" presStyleCnt="0"/>
      <dgm:spPr/>
    </dgm:pt>
    <dgm:pt modelId="{0EB821C9-3F56-48B4-8F65-299BC7EBEEC5}" type="pres">
      <dgm:prSet presAssocID="{D5C14BC5-3215-4F71-98B3-272A2E3C6258}" presName="imgShp" presStyleLbl="fgImgPlace1" presStyleIdx="0" presStyleCnt="4" custScaleX="30896" custScaleY="31197" custLinFactNeighborX="-54023" custLinFactNeighborY="822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2F2A956-FA2F-4FDF-BB0D-5ABF8919BB05}" type="pres">
      <dgm:prSet presAssocID="{D5C14BC5-3215-4F71-98B3-272A2E3C6258}" presName="txShp" presStyleLbl="node1" presStyleIdx="0" presStyleCnt="4" custScaleX="145168" custScaleY="36123" custLinFactNeighborX="2604" custLinFactNeighborY="6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7CB01-57C3-4B52-892B-18A2892346C7}" type="pres">
      <dgm:prSet presAssocID="{DA9650BA-F1C1-4269-B248-1D770FC31DA0}" presName="spacing" presStyleCnt="0"/>
      <dgm:spPr/>
    </dgm:pt>
    <dgm:pt modelId="{E3A0C7D2-BEBA-4430-AB22-20CB277713C7}" type="pres">
      <dgm:prSet presAssocID="{DE8999EE-F511-4ABF-9906-29C15B9CA39E}" presName="composite" presStyleCnt="0"/>
      <dgm:spPr/>
    </dgm:pt>
    <dgm:pt modelId="{40F32380-CA4F-4C08-A990-28CA9B9DB1CB}" type="pres">
      <dgm:prSet presAssocID="{DE8999EE-F511-4ABF-9906-29C15B9CA39E}" presName="imgShp" presStyleLbl="fgImgPlace1" presStyleIdx="1" presStyleCnt="4" custScaleX="32313" custScaleY="34392" custLinFactNeighborX="-53774" custLinFactNeighborY="-676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11C0C24-A81C-4B85-A637-44D4B265A4D1}" type="pres">
      <dgm:prSet presAssocID="{DE8999EE-F511-4ABF-9906-29C15B9CA39E}" presName="txShp" presStyleLbl="node1" presStyleIdx="1" presStyleCnt="4" custScaleX="147772" custScaleY="39664" custLinFactNeighborX="1302" custLinFactNeighborY="-4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AD9E2-3680-4C52-97E6-4D18AA19E56A}" type="pres">
      <dgm:prSet presAssocID="{01F9D55B-F1E8-4B27-8F28-9318DF206E5E}" presName="spacing" presStyleCnt="0"/>
      <dgm:spPr/>
    </dgm:pt>
    <dgm:pt modelId="{9510D573-7761-45AA-A8F1-E4B5247B3844}" type="pres">
      <dgm:prSet presAssocID="{58F6E485-7386-4994-B82D-E5B616B661AA}" presName="composite" presStyleCnt="0"/>
      <dgm:spPr/>
    </dgm:pt>
    <dgm:pt modelId="{1943E5B9-2BFC-4B0E-B3C5-9CF3926347EB}" type="pres">
      <dgm:prSet presAssocID="{58F6E485-7386-4994-B82D-E5B616B661AA}" presName="imgShp" presStyleLbl="fgImgPlace1" presStyleIdx="2" presStyleCnt="4" custScaleX="37187" custScaleY="38730" custLinFactNeighborX="-50877" custLinFactNeighborY="-2067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B2F670D-CBE8-4F85-B976-45C3A7F754A7}" type="pres">
      <dgm:prSet presAssocID="{58F6E485-7386-4994-B82D-E5B616B661AA}" presName="txShp" presStyleLbl="node1" presStyleIdx="2" presStyleCnt="4" custScaleX="145168" custScaleY="46488" custLinFactNeighborX="13019" custLinFactNeighborY="-23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9B0A31-4FC7-4965-A7B0-C3E1E7BA0DDA}" type="pres">
      <dgm:prSet presAssocID="{91D0218A-1D98-4D35-8FD7-F248D31326DF}" presName="spacing" presStyleCnt="0"/>
      <dgm:spPr/>
    </dgm:pt>
    <dgm:pt modelId="{BB52982B-FCA2-48D3-B235-386D31BD4D94}" type="pres">
      <dgm:prSet presAssocID="{F24026CA-DBF0-45CD-8EF3-1FDE81EE2EAE}" presName="composite" presStyleCnt="0"/>
      <dgm:spPr/>
    </dgm:pt>
    <dgm:pt modelId="{2C2DFE85-B302-424B-BD26-308AB083403D}" type="pres">
      <dgm:prSet presAssocID="{F24026CA-DBF0-45CD-8EF3-1FDE81EE2EAE}" presName="imgShp" presStyleLbl="fgImgPlace1" presStyleIdx="3" presStyleCnt="4" custScaleX="45271" custScaleY="46572" custLinFactNeighborX="-49018" custLinFactNeighborY="-3016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D8D8B95-836E-45EE-A249-F5460E35D6DB}" type="pres">
      <dgm:prSet presAssocID="{F24026CA-DBF0-45CD-8EF3-1FDE81EE2EAE}" presName="txShp" presStyleLbl="node1" presStyleIdx="3" presStyleCnt="4" custScaleX="145170" custScaleY="57884" custLinFactNeighborX="3906" custLinFactNeighborY="-35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4320C2-1255-44A3-898A-A001CDA1BA21}" type="presOf" srcId="{D5C14BC5-3215-4F71-98B3-272A2E3C6258}" destId="{A2F2A956-FA2F-4FDF-BB0D-5ABF8919BB05}" srcOrd="0" destOrd="0" presId="urn:microsoft.com/office/officeart/2005/8/layout/vList3#1"/>
    <dgm:cxn modelId="{9BCDA05B-75AE-461B-A9C0-608EACCD66AB}" type="presOf" srcId="{58F6E485-7386-4994-B82D-E5B616B661AA}" destId="{DB2F670D-CBE8-4F85-B976-45C3A7F754A7}" srcOrd="0" destOrd="0" presId="urn:microsoft.com/office/officeart/2005/8/layout/vList3#1"/>
    <dgm:cxn modelId="{AC3EF404-7240-4E60-91A7-1B0B40495F29}" srcId="{5AB26BD4-D4B7-4C4A-AA8E-C0D1E4F3231A}" destId="{D5C14BC5-3215-4F71-98B3-272A2E3C6258}" srcOrd="0" destOrd="0" parTransId="{C4B277D3-7607-4BFE-A61B-367A9F931AF3}" sibTransId="{DA9650BA-F1C1-4269-B248-1D770FC31DA0}"/>
    <dgm:cxn modelId="{8B8EA9DA-F546-4372-9896-C3C6CD478425}" srcId="{5AB26BD4-D4B7-4C4A-AA8E-C0D1E4F3231A}" destId="{58F6E485-7386-4994-B82D-E5B616B661AA}" srcOrd="2" destOrd="0" parTransId="{F87E2599-B366-48C1-88AB-9BDAA652CE47}" sibTransId="{91D0218A-1D98-4D35-8FD7-F248D31326DF}"/>
    <dgm:cxn modelId="{4ECAD3D4-2C20-44C2-9FB8-B827B9AF32F6}" type="presOf" srcId="{DE8999EE-F511-4ABF-9906-29C15B9CA39E}" destId="{411C0C24-A81C-4B85-A637-44D4B265A4D1}" srcOrd="0" destOrd="0" presId="urn:microsoft.com/office/officeart/2005/8/layout/vList3#1"/>
    <dgm:cxn modelId="{0607F84B-1CEE-409E-BDF5-154B5616DD90}" type="presOf" srcId="{5AB26BD4-D4B7-4C4A-AA8E-C0D1E4F3231A}" destId="{DED95D29-B6E3-4FFE-BBA2-AD9585F3A3DF}" srcOrd="0" destOrd="0" presId="urn:microsoft.com/office/officeart/2005/8/layout/vList3#1"/>
    <dgm:cxn modelId="{8B52A77D-DB2A-4A5E-BB13-27639259E729}" srcId="{5AB26BD4-D4B7-4C4A-AA8E-C0D1E4F3231A}" destId="{DE8999EE-F511-4ABF-9906-29C15B9CA39E}" srcOrd="1" destOrd="0" parTransId="{B0192141-2425-486E-B755-500648AD1DA6}" sibTransId="{01F9D55B-F1E8-4B27-8F28-9318DF206E5E}"/>
    <dgm:cxn modelId="{4402C99A-0194-42A5-A0FA-D18BDFEE647E}" srcId="{5AB26BD4-D4B7-4C4A-AA8E-C0D1E4F3231A}" destId="{F24026CA-DBF0-45CD-8EF3-1FDE81EE2EAE}" srcOrd="3" destOrd="0" parTransId="{BCF20833-0926-4271-A6D6-7FD979BC1094}" sibTransId="{27472D61-9689-4BD5-A8B1-90F36C311C0A}"/>
    <dgm:cxn modelId="{00C67C4B-3765-4CAA-AEF2-07F5A3BD5202}" type="presOf" srcId="{F24026CA-DBF0-45CD-8EF3-1FDE81EE2EAE}" destId="{2D8D8B95-836E-45EE-A249-F5460E35D6DB}" srcOrd="0" destOrd="0" presId="urn:microsoft.com/office/officeart/2005/8/layout/vList3#1"/>
    <dgm:cxn modelId="{D9F87B3D-7ECA-42F0-B0C1-D0D604CA3071}" type="presParOf" srcId="{DED95D29-B6E3-4FFE-BBA2-AD9585F3A3DF}" destId="{51B45C20-8904-4B10-A90F-BA4CB2108326}" srcOrd="0" destOrd="0" presId="urn:microsoft.com/office/officeart/2005/8/layout/vList3#1"/>
    <dgm:cxn modelId="{06BB9E4F-449B-447D-A9B2-BA25653CD4E1}" type="presParOf" srcId="{51B45C20-8904-4B10-A90F-BA4CB2108326}" destId="{0EB821C9-3F56-48B4-8F65-299BC7EBEEC5}" srcOrd="0" destOrd="0" presId="urn:microsoft.com/office/officeart/2005/8/layout/vList3#1"/>
    <dgm:cxn modelId="{755C6C10-6D4B-4288-BD4F-249A0F3A7A78}" type="presParOf" srcId="{51B45C20-8904-4B10-A90F-BA4CB2108326}" destId="{A2F2A956-FA2F-4FDF-BB0D-5ABF8919BB05}" srcOrd="1" destOrd="0" presId="urn:microsoft.com/office/officeart/2005/8/layout/vList3#1"/>
    <dgm:cxn modelId="{967CD657-1628-4E8C-86FD-E11AB1C2D086}" type="presParOf" srcId="{DED95D29-B6E3-4FFE-BBA2-AD9585F3A3DF}" destId="{DCF7CB01-57C3-4B52-892B-18A2892346C7}" srcOrd="1" destOrd="0" presId="urn:microsoft.com/office/officeart/2005/8/layout/vList3#1"/>
    <dgm:cxn modelId="{BD9EA1E8-2240-491B-9251-A3E760345974}" type="presParOf" srcId="{DED95D29-B6E3-4FFE-BBA2-AD9585F3A3DF}" destId="{E3A0C7D2-BEBA-4430-AB22-20CB277713C7}" srcOrd="2" destOrd="0" presId="urn:microsoft.com/office/officeart/2005/8/layout/vList3#1"/>
    <dgm:cxn modelId="{4098DDA8-7420-4E73-AF19-68FD79942AD1}" type="presParOf" srcId="{E3A0C7D2-BEBA-4430-AB22-20CB277713C7}" destId="{40F32380-CA4F-4C08-A990-28CA9B9DB1CB}" srcOrd="0" destOrd="0" presId="urn:microsoft.com/office/officeart/2005/8/layout/vList3#1"/>
    <dgm:cxn modelId="{4D11AB45-E84D-445E-B964-57A7666DD466}" type="presParOf" srcId="{E3A0C7D2-BEBA-4430-AB22-20CB277713C7}" destId="{411C0C24-A81C-4B85-A637-44D4B265A4D1}" srcOrd="1" destOrd="0" presId="urn:microsoft.com/office/officeart/2005/8/layout/vList3#1"/>
    <dgm:cxn modelId="{ECABAA8E-868C-4769-BF82-749AC549AA53}" type="presParOf" srcId="{DED95D29-B6E3-4FFE-BBA2-AD9585F3A3DF}" destId="{1FFAD9E2-3680-4C52-97E6-4D18AA19E56A}" srcOrd="3" destOrd="0" presId="urn:microsoft.com/office/officeart/2005/8/layout/vList3#1"/>
    <dgm:cxn modelId="{D9827F25-3F49-47DC-862C-A9A2E342CAAA}" type="presParOf" srcId="{DED95D29-B6E3-4FFE-BBA2-AD9585F3A3DF}" destId="{9510D573-7761-45AA-A8F1-E4B5247B3844}" srcOrd="4" destOrd="0" presId="urn:microsoft.com/office/officeart/2005/8/layout/vList3#1"/>
    <dgm:cxn modelId="{5AAE16FC-E339-4F7C-A11C-3233F3059051}" type="presParOf" srcId="{9510D573-7761-45AA-A8F1-E4B5247B3844}" destId="{1943E5B9-2BFC-4B0E-B3C5-9CF3926347EB}" srcOrd="0" destOrd="0" presId="urn:microsoft.com/office/officeart/2005/8/layout/vList3#1"/>
    <dgm:cxn modelId="{2475B469-B782-4F4D-9A8E-957FDFB53F25}" type="presParOf" srcId="{9510D573-7761-45AA-A8F1-E4B5247B3844}" destId="{DB2F670D-CBE8-4F85-B976-45C3A7F754A7}" srcOrd="1" destOrd="0" presId="urn:microsoft.com/office/officeart/2005/8/layout/vList3#1"/>
    <dgm:cxn modelId="{1DB58205-7B29-4135-9697-4D159AF7A332}" type="presParOf" srcId="{DED95D29-B6E3-4FFE-BBA2-AD9585F3A3DF}" destId="{909B0A31-4FC7-4965-A7B0-C3E1E7BA0DDA}" srcOrd="5" destOrd="0" presId="urn:microsoft.com/office/officeart/2005/8/layout/vList3#1"/>
    <dgm:cxn modelId="{122A9E80-9A59-40B1-A457-6D0E9770F11B}" type="presParOf" srcId="{DED95D29-B6E3-4FFE-BBA2-AD9585F3A3DF}" destId="{BB52982B-FCA2-48D3-B235-386D31BD4D94}" srcOrd="6" destOrd="0" presId="urn:microsoft.com/office/officeart/2005/8/layout/vList3#1"/>
    <dgm:cxn modelId="{230FF9D9-1434-4EE0-A846-07DE369A221B}" type="presParOf" srcId="{BB52982B-FCA2-48D3-B235-386D31BD4D94}" destId="{2C2DFE85-B302-424B-BD26-308AB083403D}" srcOrd="0" destOrd="0" presId="urn:microsoft.com/office/officeart/2005/8/layout/vList3#1"/>
    <dgm:cxn modelId="{3B74C671-956C-48CC-95F0-C82DCB0ECF10}" type="presParOf" srcId="{BB52982B-FCA2-48D3-B235-386D31BD4D94}" destId="{2D8D8B95-836E-45EE-A249-F5460E35D6DB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7F33457-97BB-41A9-B8EC-3658740DA735}" type="doc">
      <dgm:prSet loTypeId="urn:microsoft.com/office/officeart/2005/8/layout/chevron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840874A-C8EC-4F3D-808B-70CECC2361F5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BB463706-3662-4E0D-83FF-77F5F7652D9B}" type="parTrans" cxnId="{277F092D-23FE-4FFA-992E-D004FD94EB7A}">
      <dgm:prSet/>
      <dgm:spPr/>
      <dgm:t>
        <a:bodyPr/>
        <a:lstStyle/>
        <a:p>
          <a:endParaRPr lang="ru-RU"/>
        </a:p>
      </dgm:t>
    </dgm:pt>
    <dgm:pt modelId="{179FF3C0-705B-4E15-A7A8-419C96234633}" type="sibTrans" cxnId="{277F092D-23FE-4FFA-992E-D004FD94EB7A}">
      <dgm:prSet/>
      <dgm:spPr/>
      <dgm:t>
        <a:bodyPr/>
        <a:lstStyle/>
        <a:p>
          <a:endParaRPr lang="ru-RU"/>
        </a:p>
      </dgm:t>
    </dgm:pt>
    <dgm:pt modelId="{3C610BAB-B000-46A8-8F30-F8529EA7274F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939B2D1-66F2-4B4B-856C-098372E6A232}" type="parTrans" cxnId="{99B91C2D-DB53-4BD5-825B-49588D825ED2}">
      <dgm:prSet/>
      <dgm:spPr/>
      <dgm:t>
        <a:bodyPr/>
        <a:lstStyle/>
        <a:p>
          <a:endParaRPr lang="ru-RU"/>
        </a:p>
      </dgm:t>
    </dgm:pt>
    <dgm:pt modelId="{08FA657B-118A-4DD8-B6C3-47057488CB63}" type="sibTrans" cxnId="{99B91C2D-DB53-4BD5-825B-49588D825ED2}">
      <dgm:prSet/>
      <dgm:spPr/>
      <dgm:t>
        <a:bodyPr/>
        <a:lstStyle/>
        <a:p>
          <a:endParaRPr lang="ru-RU"/>
        </a:p>
      </dgm:t>
    </dgm:pt>
    <dgm:pt modelId="{152A4CB6-B036-4AE2-B40B-9D7CD5583B12}">
      <dgm:prSet phldrT="[Текст]" custT="1"/>
      <dgm:spPr/>
      <dgm:t>
        <a:bodyPr/>
        <a:lstStyle/>
        <a:p>
          <a:r>
            <a:rPr lang="ru-RU" sz="1400" b="1" i="0" u="none" dirty="0" smtClean="0">
              <a:latin typeface="Times New Roman" pitchFamily="18" charset="0"/>
              <a:cs typeface="Times New Roman" pitchFamily="18" charset="0"/>
            </a:rPr>
            <a:t>К заявлению прилагаются документы, подтверждающие обоснованность уточнения информации, содержащейся в единой информационной системе, или их копии, заверенные организацией.</a:t>
          </a:r>
          <a:endParaRPr lang="ru-RU" sz="1400" b="1" i="0" dirty="0">
            <a:latin typeface="Times New Roman" pitchFamily="18" charset="0"/>
            <a:cs typeface="Times New Roman" pitchFamily="18" charset="0"/>
          </a:endParaRPr>
        </a:p>
      </dgm:t>
    </dgm:pt>
    <dgm:pt modelId="{35317ABC-E28F-469E-AB1F-B2FAEB72C909}" type="parTrans" cxnId="{34CC4350-F071-4219-BBA7-B8384C3846FF}">
      <dgm:prSet/>
      <dgm:spPr/>
      <dgm:t>
        <a:bodyPr/>
        <a:lstStyle/>
        <a:p>
          <a:endParaRPr lang="ru-RU"/>
        </a:p>
      </dgm:t>
    </dgm:pt>
    <dgm:pt modelId="{A33C4C0F-04DA-4FB6-84DD-EA14E610CBA4}" type="sibTrans" cxnId="{34CC4350-F071-4219-BBA7-B8384C3846FF}">
      <dgm:prSet/>
      <dgm:spPr/>
      <dgm:t>
        <a:bodyPr/>
        <a:lstStyle/>
        <a:p>
          <a:endParaRPr lang="ru-RU"/>
        </a:p>
      </dgm:t>
    </dgm:pt>
    <dgm:pt modelId="{895C2EB3-0030-4AC6-88A7-15491D1448F4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48334E37-5026-447F-AAFE-328026BEC8FA}" type="sibTrans" cxnId="{30EC4963-E55F-4A47-B2D8-913C3E85B032}">
      <dgm:prSet/>
      <dgm:spPr/>
      <dgm:t>
        <a:bodyPr/>
        <a:lstStyle/>
        <a:p>
          <a:endParaRPr lang="ru-RU"/>
        </a:p>
      </dgm:t>
    </dgm:pt>
    <dgm:pt modelId="{D91EF1F6-D623-4C74-9315-FA83EEDF9F34}" type="parTrans" cxnId="{30EC4963-E55F-4A47-B2D8-913C3E85B032}">
      <dgm:prSet/>
      <dgm:spPr/>
      <dgm:t>
        <a:bodyPr/>
        <a:lstStyle/>
        <a:p>
          <a:endParaRPr lang="ru-RU"/>
        </a:p>
      </dgm:t>
    </dgm:pt>
    <dgm:pt modelId="{ADF55310-74F5-4C01-80D1-B8DB56FC42B2}">
      <dgm:prSet phldrT="[Текст]" custT="1"/>
      <dgm:spPr/>
      <dgm:t>
        <a:bodyPr/>
        <a:lstStyle/>
        <a:p>
          <a:r>
            <a:rPr lang="ru-RU" sz="1400" b="1" i="0" u="none" dirty="0" smtClean="0">
              <a:latin typeface="Times New Roman" pitchFamily="18" charset="0"/>
              <a:cs typeface="Times New Roman" pitchFamily="18" charset="0"/>
            </a:rPr>
            <a:t>Заявление и документы должны быть подписаны квалифицированной электронной подписью, выданной в соответствии с требованиями Федерального закона «Об электронной подписи».</a:t>
          </a:r>
          <a:endParaRPr lang="ru-RU" sz="1400" b="1" i="0" dirty="0">
            <a:latin typeface="Times New Roman" pitchFamily="18" charset="0"/>
            <a:cs typeface="Times New Roman" pitchFamily="18" charset="0"/>
          </a:endParaRPr>
        </a:p>
      </dgm:t>
    </dgm:pt>
    <dgm:pt modelId="{04813CE1-C2D6-47AA-86EF-B23C3E75AC39}" type="parTrans" cxnId="{8BBABE9E-8EA7-4F92-BFCA-7D1F9E00FD43}">
      <dgm:prSet/>
      <dgm:spPr/>
      <dgm:t>
        <a:bodyPr/>
        <a:lstStyle/>
        <a:p>
          <a:endParaRPr lang="ru-RU"/>
        </a:p>
      </dgm:t>
    </dgm:pt>
    <dgm:pt modelId="{E1014AEF-5B45-4AF9-8FAF-30225B66DF14}" type="sibTrans" cxnId="{8BBABE9E-8EA7-4F92-BFCA-7D1F9E00FD43}">
      <dgm:prSet/>
      <dgm:spPr/>
      <dgm:t>
        <a:bodyPr/>
        <a:lstStyle/>
        <a:p>
          <a:endParaRPr lang="ru-RU"/>
        </a:p>
      </dgm:t>
    </dgm:pt>
    <dgm:pt modelId="{B076C1EA-3747-426C-A266-FEEB718C1FF4}">
      <dgm:prSet phldrT="[Текст]" custT="1"/>
      <dgm:spPr/>
      <dgm:t>
        <a:bodyPr/>
        <a:lstStyle/>
        <a:p>
          <a:r>
            <a:rPr lang="ru-RU" sz="1400" b="1" i="0" u="none" dirty="0" smtClean="0">
              <a:latin typeface="Times New Roman" pitchFamily="18" charset="0"/>
              <a:cs typeface="Times New Roman" pitchFamily="18" charset="0"/>
            </a:rPr>
            <a:t>Заявление подается организацией в электронном виде посредством единой информационной системы, федеральной государственной информационной системы «Единый портал государственных и муниципальных услуг (функций), официального сайта Федеральной службы по регулированию алкогольного рынка в информационно-телекоммуникационной сети «Интернет».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D4BC699D-B275-424E-9E6E-96D1A69FA701}" type="sibTrans" cxnId="{2306774E-C54B-4D2F-8053-4B20BBBBC1B5}">
      <dgm:prSet/>
      <dgm:spPr/>
      <dgm:t>
        <a:bodyPr/>
        <a:lstStyle/>
        <a:p>
          <a:endParaRPr lang="ru-RU"/>
        </a:p>
      </dgm:t>
    </dgm:pt>
    <dgm:pt modelId="{D66F9F28-20DA-463B-8A06-47EB22E705B3}" type="parTrans" cxnId="{2306774E-C54B-4D2F-8053-4B20BBBBC1B5}">
      <dgm:prSet/>
      <dgm:spPr/>
      <dgm:t>
        <a:bodyPr/>
        <a:lstStyle/>
        <a:p>
          <a:endParaRPr lang="ru-RU"/>
        </a:p>
      </dgm:t>
    </dgm:pt>
    <dgm:pt modelId="{5BEACDA1-8969-4E9C-8652-2D1B057D5123}" type="pres">
      <dgm:prSet presAssocID="{57F33457-97BB-41A9-B8EC-3658740DA73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AD72AF-FEAB-4805-A7BC-E6F101AEB7C0}" type="pres">
      <dgm:prSet presAssocID="{5840874A-C8EC-4F3D-808B-70CECC2361F5}" presName="composite" presStyleCnt="0"/>
      <dgm:spPr/>
      <dgm:t>
        <a:bodyPr/>
        <a:lstStyle/>
        <a:p>
          <a:endParaRPr lang="ru-RU"/>
        </a:p>
      </dgm:t>
    </dgm:pt>
    <dgm:pt modelId="{F0042D60-63A3-4649-A7FA-1C5191311350}" type="pres">
      <dgm:prSet presAssocID="{5840874A-C8EC-4F3D-808B-70CECC2361F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0B98AA-DFA8-4CB4-92AF-8D709D75859E}" type="pres">
      <dgm:prSet presAssocID="{5840874A-C8EC-4F3D-808B-70CECC2361F5}" presName="descendantText" presStyleLbl="alignAcc1" presStyleIdx="0" presStyleCnt="3" custScaleY="129872" custLinFactNeighborX="689" custLinFactNeighborY="-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3B842-7D4B-49B9-BB38-578803900ED8}" type="pres">
      <dgm:prSet presAssocID="{179FF3C0-705B-4E15-A7A8-419C96234633}" presName="sp" presStyleCnt="0"/>
      <dgm:spPr/>
      <dgm:t>
        <a:bodyPr/>
        <a:lstStyle/>
        <a:p>
          <a:endParaRPr lang="ru-RU"/>
        </a:p>
      </dgm:t>
    </dgm:pt>
    <dgm:pt modelId="{65BFEDC0-FBC8-4317-A4E2-AEB2FE2EEBB2}" type="pres">
      <dgm:prSet presAssocID="{3C610BAB-B000-46A8-8F30-F8529EA7274F}" presName="composite" presStyleCnt="0"/>
      <dgm:spPr/>
      <dgm:t>
        <a:bodyPr/>
        <a:lstStyle/>
        <a:p>
          <a:endParaRPr lang="ru-RU"/>
        </a:p>
      </dgm:t>
    </dgm:pt>
    <dgm:pt modelId="{FCA0E27A-2374-408A-A4AF-BF8049774DD4}" type="pres">
      <dgm:prSet presAssocID="{3C610BAB-B000-46A8-8F30-F8529EA7274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423A8-DD7D-481D-8200-C8648DFF0B47}" type="pres">
      <dgm:prSet presAssocID="{3C610BAB-B000-46A8-8F30-F8529EA7274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1A7784-630B-4EA8-BBE3-2F8159522BBA}" type="pres">
      <dgm:prSet presAssocID="{08FA657B-118A-4DD8-B6C3-47057488CB63}" presName="sp" presStyleCnt="0"/>
      <dgm:spPr/>
      <dgm:t>
        <a:bodyPr/>
        <a:lstStyle/>
        <a:p>
          <a:endParaRPr lang="ru-RU"/>
        </a:p>
      </dgm:t>
    </dgm:pt>
    <dgm:pt modelId="{144EAD60-5AAF-4935-AF44-CDA67C89608F}" type="pres">
      <dgm:prSet presAssocID="{895C2EB3-0030-4AC6-88A7-15491D1448F4}" presName="composite" presStyleCnt="0"/>
      <dgm:spPr/>
      <dgm:t>
        <a:bodyPr/>
        <a:lstStyle/>
        <a:p>
          <a:endParaRPr lang="ru-RU"/>
        </a:p>
      </dgm:t>
    </dgm:pt>
    <dgm:pt modelId="{ED8AB6C8-1A87-4098-81A5-B9A0A1641FF4}" type="pres">
      <dgm:prSet presAssocID="{895C2EB3-0030-4AC6-88A7-15491D1448F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71677-9048-469B-B1C6-016A5ECB4633}" type="pres">
      <dgm:prSet presAssocID="{895C2EB3-0030-4AC6-88A7-15491D1448F4}" presName="descendantText" presStyleLbl="alignAcc1" presStyleIdx="2" presStyleCnt="3" custScaleY="90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0ECEE9-23CC-4773-8485-552F44993E04}" type="presOf" srcId="{57F33457-97BB-41A9-B8EC-3658740DA735}" destId="{5BEACDA1-8969-4E9C-8652-2D1B057D5123}" srcOrd="0" destOrd="0" presId="urn:microsoft.com/office/officeart/2005/8/layout/chevron2"/>
    <dgm:cxn modelId="{34CC4350-F071-4219-BBA7-B8384C3846FF}" srcId="{3C610BAB-B000-46A8-8F30-F8529EA7274F}" destId="{152A4CB6-B036-4AE2-B40B-9D7CD5583B12}" srcOrd="0" destOrd="0" parTransId="{35317ABC-E28F-469E-AB1F-B2FAEB72C909}" sibTransId="{A33C4C0F-04DA-4FB6-84DD-EA14E610CBA4}"/>
    <dgm:cxn modelId="{9E179AB0-E915-4147-B24F-EC5F80F123CB}" type="presOf" srcId="{B076C1EA-3747-426C-A266-FEEB718C1FF4}" destId="{3F0B98AA-DFA8-4CB4-92AF-8D709D75859E}" srcOrd="0" destOrd="0" presId="urn:microsoft.com/office/officeart/2005/8/layout/chevron2"/>
    <dgm:cxn modelId="{368F34EA-B458-431C-8B61-F8FA8FB4D786}" type="presOf" srcId="{895C2EB3-0030-4AC6-88A7-15491D1448F4}" destId="{ED8AB6C8-1A87-4098-81A5-B9A0A1641FF4}" srcOrd="0" destOrd="0" presId="urn:microsoft.com/office/officeart/2005/8/layout/chevron2"/>
    <dgm:cxn modelId="{2306774E-C54B-4D2F-8053-4B20BBBBC1B5}" srcId="{5840874A-C8EC-4F3D-808B-70CECC2361F5}" destId="{B076C1EA-3747-426C-A266-FEEB718C1FF4}" srcOrd="0" destOrd="0" parTransId="{D66F9F28-20DA-463B-8A06-47EB22E705B3}" sibTransId="{D4BC699D-B275-424E-9E6E-96D1A69FA701}"/>
    <dgm:cxn modelId="{18F2AE41-06E1-4A7F-88FA-945D2EA3028E}" type="presOf" srcId="{5840874A-C8EC-4F3D-808B-70CECC2361F5}" destId="{F0042D60-63A3-4649-A7FA-1C5191311350}" srcOrd="0" destOrd="0" presId="urn:microsoft.com/office/officeart/2005/8/layout/chevron2"/>
    <dgm:cxn modelId="{30EC4963-E55F-4A47-B2D8-913C3E85B032}" srcId="{57F33457-97BB-41A9-B8EC-3658740DA735}" destId="{895C2EB3-0030-4AC6-88A7-15491D1448F4}" srcOrd="2" destOrd="0" parTransId="{D91EF1F6-D623-4C74-9315-FA83EEDF9F34}" sibTransId="{48334E37-5026-447F-AAFE-328026BEC8FA}"/>
    <dgm:cxn modelId="{8BBABE9E-8EA7-4F92-BFCA-7D1F9E00FD43}" srcId="{895C2EB3-0030-4AC6-88A7-15491D1448F4}" destId="{ADF55310-74F5-4C01-80D1-B8DB56FC42B2}" srcOrd="0" destOrd="0" parTransId="{04813CE1-C2D6-47AA-86EF-B23C3E75AC39}" sibTransId="{E1014AEF-5B45-4AF9-8FAF-30225B66DF14}"/>
    <dgm:cxn modelId="{277F092D-23FE-4FFA-992E-D004FD94EB7A}" srcId="{57F33457-97BB-41A9-B8EC-3658740DA735}" destId="{5840874A-C8EC-4F3D-808B-70CECC2361F5}" srcOrd="0" destOrd="0" parTransId="{BB463706-3662-4E0D-83FF-77F5F7652D9B}" sibTransId="{179FF3C0-705B-4E15-A7A8-419C96234633}"/>
    <dgm:cxn modelId="{99B91C2D-DB53-4BD5-825B-49588D825ED2}" srcId="{57F33457-97BB-41A9-B8EC-3658740DA735}" destId="{3C610BAB-B000-46A8-8F30-F8529EA7274F}" srcOrd="1" destOrd="0" parTransId="{3939B2D1-66F2-4B4B-856C-098372E6A232}" sibTransId="{08FA657B-118A-4DD8-B6C3-47057488CB63}"/>
    <dgm:cxn modelId="{AFA9870D-EF30-4E2C-9428-D22EA239FB1A}" type="presOf" srcId="{3C610BAB-B000-46A8-8F30-F8529EA7274F}" destId="{FCA0E27A-2374-408A-A4AF-BF8049774DD4}" srcOrd="0" destOrd="0" presId="urn:microsoft.com/office/officeart/2005/8/layout/chevron2"/>
    <dgm:cxn modelId="{2F6AE9B1-8028-46B4-B6EB-6912182EC06C}" type="presOf" srcId="{152A4CB6-B036-4AE2-B40B-9D7CD5583B12}" destId="{328423A8-DD7D-481D-8200-C8648DFF0B47}" srcOrd="0" destOrd="0" presId="urn:microsoft.com/office/officeart/2005/8/layout/chevron2"/>
    <dgm:cxn modelId="{7A38ECFE-E3C9-44D4-B3E5-E8E151349F19}" type="presOf" srcId="{ADF55310-74F5-4C01-80D1-B8DB56FC42B2}" destId="{0FE71677-9048-469B-B1C6-016A5ECB4633}" srcOrd="0" destOrd="0" presId="urn:microsoft.com/office/officeart/2005/8/layout/chevron2"/>
    <dgm:cxn modelId="{F6AA8BE2-219F-4958-BB2B-671A429372A1}" type="presParOf" srcId="{5BEACDA1-8969-4E9C-8652-2D1B057D5123}" destId="{2EAD72AF-FEAB-4805-A7BC-E6F101AEB7C0}" srcOrd="0" destOrd="0" presId="urn:microsoft.com/office/officeart/2005/8/layout/chevron2"/>
    <dgm:cxn modelId="{3CFE0D22-1E82-44CA-9B53-D8E47D0857C1}" type="presParOf" srcId="{2EAD72AF-FEAB-4805-A7BC-E6F101AEB7C0}" destId="{F0042D60-63A3-4649-A7FA-1C5191311350}" srcOrd="0" destOrd="0" presId="urn:microsoft.com/office/officeart/2005/8/layout/chevron2"/>
    <dgm:cxn modelId="{8ED85A21-1E93-405B-89E9-886152D4C6C1}" type="presParOf" srcId="{2EAD72AF-FEAB-4805-A7BC-E6F101AEB7C0}" destId="{3F0B98AA-DFA8-4CB4-92AF-8D709D75859E}" srcOrd="1" destOrd="0" presId="urn:microsoft.com/office/officeart/2005/8/layout/chevron2"/>
    <dgm:cxn modelId="{398ED7F9-E04A-4B71-B2FF-9251342FE3C7}" type="presParOf" srcId="{5BEACDA1-8969-4E9C-8652-2D1B057D5123}" destId="{C313B842-7D4B-49B9-BB38-578803900ED8}" srcOrd="1" destOrd="0" presId="urn:microsoft.com/office/officeart/2005/8/layout/chevron2"/>
    <dgm:cxn modelId="{12D59A34-6C9D-4C7B-B319-00148939CFDB}" type="presParOf" srcId="{5BEACDA1-8969-4E9C-8652-2D1B057D5123}" destId="{65BFEDC0-FBC8-4317-A4E2-AEB2FE2EEBB2}" srcOrd="2" destOrd="0" presId="urn:microsoft.com/office/officeart/2005/8/layout/chevron2"/>
    <dgm:cxn modelId="{68F27D2A-2A68-4179-80AF-9689DC0762BC}" type="presParOf" srcId="{65BFEDC0-FBC8-4317-A4E2-AEB2FE2EEBB2}" destId="{FCA0E27A-2374-408A-A4AF-BF8049774DD4}" srcOrd="0" destOrd="0" presId="urn:microsoft.com/office/officeart/2005/8/layout/chevron2"/>
    <dgm:cxn modelId="{53540FBC-B0EC-4865-90C7-45ABFEFA6352}" type="presParOf" srcId="{65BFEDC0-FBC8-4317-A4E2-AEB2FE2EEBB2}" destId="{328423A8-DD7D-481D-8200-C8648DFF0B47}" srcOrd="1" destOrd="0" presId="urn:microsoft.com/office/officeart/2005/8/layout/chevron2"/>
    <dgm:cxn modelId="{3F5B3517-F965-4610-A01C-3D093C639883}" type="presParOf" srcId="{5BEACDA1-8969-4E9C-8652-2D1B057D5123}" destId="{BB1A7784-630B-4EA8-BBE3-2F8159522BBA}" srcOrd="3" destOrd="0" presId="urn:microsoft.com/office/officeart/2005/8/layout/chevron2"/>
    <dgm:cxn modelId="{28014C71-63EF-4888-9A89-823C0D68850B}" type="presParOf" srcId="{5BEACDA1-8969-4E9C-8652-2D1B057D5123}" destId="{144EAD60-5AAF-4935-AF44-CDA67C89608F}" srcOrd="4" destOrd="0" presId="urn:microsoft.com/office/officeart/2005/8/layout/chevron2"/>
    <dgm:cxn modelId="{B5091891-02AF-4AF5-8B49-A40BBFD6EC98}" type="presParOf" srcId="{144EAD60-5AAF-4935-AF44-CDA67C89608F}" destId="{ED8AB6C8-1A87-4098-81A5-B9A0A1641FF4}" srcOrd="0" destOrd="0" presId="urn:microsoft.com/office/officeart/2005/8/layout/chevron2"/>
    <dgm:cxn modelId="{CDC415F1-9380-44D7-8218-A7CB121C0602}" type="presParOf" srcId="{144EAD60-5AAF-4935-AF44-CDA67C89608F}" destId="{0FE71677-9048-469B-B1C6-016A5ECB46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AB26BD4-D4B7-4C4A-AA8E-C0D1E4F3231A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D95D29-B6E3-4FFE-BBA2-AD9585F3A3DF}" type="pres">
      <dgm:prSet presAssocID="{5AB26BD4-D4B7-4C4A-AA8E-C0D1E4F3231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7678BD8-32F9-48F6-85C5-3710BFE2A85A}" type="presOf" srcId="{5AB26BD4-D4B7-4C4A-AA8E-C0D1E4F3231A}" destId="{DED95D29-B6E3-4FFE-BBA2-AD9585F3A3DF}" srcOrd="0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AB26BD4-D4B7-4C4A-AA8E-C0D1E4F3231A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C14BC5-3215-4F71-98B3-272A2E3C6258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600" b="1" i="0" u="none" dirty="0" smtClean="0">
              <a:latin typeface="Times New Roman" pitchFamily="18" charset="0"/>
              <a:cs typeface="Times New Roman" pitchFamily="18" charset="0"/>
            </a:rPr>
            <a:t>выявления Управлением или уполномоченным таможенным органом,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недостоверной и (или) искаженной информации в прилагаемых к заявлению документах, представленных организацией, сельскохозяйственным товаропроизводителем или индивидуальным предпринимателем по сведениям за отчетный (проверяемый) период, которые необходимо скорректировать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4B277D3-7607-4BFE-A61B-367A9F931AF3}" type="parTrans" cxnId="{AC3EF404-7240-4E60-91A7-1B0B40495F29}">
      <dgm:prSet/>
      <dgm:spPr/>
      <dgm:t>
        <a:bodyPr/>
        <a:lstStyle/>
        <a:p>
          <a:endParaRPr lang="ru-RU" sz="2000" b="1"/>
        </a:p>
      </dgm:t>
    </dgm:pt>
    <dgm:pt modelId="{DA9650BA-F1C1-4269-B248-1D770FC31DA0}" type="sibTrans" cxnId="{AC3EF404-7240-4E60-91A7-1B0B40495F29}">
      <dgm:prSet/>
      <dgm:spPr/>
      <dgm:t>
        <a:bodyPr/>
        <a:lstStyle/>
        <a:p>
          <a:endParaRPr lang="ru-RU" sz="2000" b="1"/>
        </a:p>
      </dgm:t>
    </dgm:pt>
    <dgm:pt modelId="{F185CD71-0F50-431E-93C8-E252EE990A5C}">
      <dgm:prSet phldrT="[Текст]" custT="1"/>
      <dgm:spPr/>
      <dgm:t>
        <a:bodyPr/>
        <a:lstStyle/>
        <a:p>
          <a:pPr algn="ctr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наличия сведений о проверке в отношении заявителя, проводимой налоговыми органами, органами исполнительной власти субъектов Российской Федерации, уполномоченными в области лицензионного контроля за розничной продажей алкогольной продукции, Федеральной службой по регулированию алкогольного рынка, ее территориальными органами на момент подачи заявления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13E74270-3329-4F0F-94CC-26D2C5B5A0CE}" type="parTrans" cxnId="{54FB3BD6-6CAF-44D6-B15F-8FC31D48B4A6}">
      <dgm:prSet/>
      <dgm:spPr/>
      <dgm:t>
        <a:bodyPr/>
        <a:lstStyle/>
        <a:p>
          <a:endParaRPr lang="ru-RU" sz="2000" b="1"/>
        </a:p>
      </dgm:t>
    </dgm:pt>
    <dgm:pt modelId="{265E4F24-8847-44BB-9C9C-329E722F7D96}" type="sibTrans" cxnId="{54FB3BD6-6CAF-44D6-B15F-8FC31D48B4A6}">
      <dgm:prSet/>
      <dgm:spPr/>
      <dgm:t>
        <a:bodyPr/>
        <a:lstStyle/>
        <a:p>
          <a:endParaRPr lang="ru-RU" sz="2000" b="1"/>
        </a:p>
      </dgm:t>
    </dgm:pt>
    <dgm:pt modelId="{DED95D29-B6E3-4FFE-BBA2-AD9585F3A3DF}" type="pres">
      <dgm:prSet presAssocID="{5AB26BD4-D4B7-4C4A-AA8E-C0D1E4F3231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B45C20-8904-4B10-A90F-BA4CB2108326}" type="pres">
      <dgm:prSet presAssocID="{D5C14BC5-3215-4F71-98B3-272A2E3C6258}" presName="composite" presStyleCnt="0"/>
      <dgm:spPr/>
    </dgm:pt>
    <dgm:pt modelId="{0EB821C9-3F56-48B4-8F65-299BC7EBEEC5}" type="pres">
      <dgm:prSet presAssocID="{D5C14BC5-3215-4F71-98B3-272A2E3C6258}" presName="imgShp" presStyleLbl="fgImgPlace1" presStyleIdx="0" presStyleCnt="2" custScaleX="36646" custScaleY="39432" custLinFactNeighborX="-19760" custLinFactNeighborY="466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2F2A956-FA2F-4FDF-BB0D-5ABF8919BB05}" type="pres">
      <dgm:prSet presAssocID="{D5C14BC5-3215-4F71-98B3-272A2E3C6258}" presName="txShp" presStyleLbl="node1" presStyleIdx="0" presStyleCnt="2" custScaleX="143779" custScaleY="77856" custLinFactNeighborX="-3298" custLinFactNeighborY="79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7CB01-57C3-4B52-892B-18A2892346C7}" type="pres">
      <dgm:prSet presAssocID="{DA9650BA-F1C1-4269-B248-1D770FC31DA0}" presName="spacing" presStyleCnt="0"/>
      <dgm:spPr/>
    </dgm:pt>
    <dgm:pt modelId="{1196BA6A-E4BF-4C8B-A182-E009BCE46E5D}" type="pres">
      <dgm:prSet presAssocID="{F185CD71-0F50-431E-93C8-E252EE990A5C}" presName="composite" presStyleCnt="0"/>
      <dgm:spPr/>
    </dgm:pt>
    <dgm:pt modelId="{C74B7469-C7F6-41CE-B0E6-39C45D4CA8DC}" type="pres">
      <dgm:prSet presAssocID="{F185CD71-0F50-431E-93C8-E252EE990A5C}" presName="imgShp" presStyleLbl="fgImgPlace1" presStyleIdx="1" presStyleCnt="2" custScaleX="35777" custScaleY="38750" custLinFactNeighborX="-20194" custLinFactNeighborY="-1855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879DA96-323B-480C-ADCE-D6B9FE90A7E8}" type="pres">
      <dgm:prSet presAssocID="{F185CD71-0F50-431E-93C8-E252EE990A5C}" presName="txShp" presStyleLbl="node1" presStyleIdx="1" presStyleCnt="2" custScaleX="142630" custScaleY="72762" custLinFactNeighborX="-2571" custLinFactNeighborY="-174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3EF404-7240-4E60-91A7-1B0B40495F29}" srcId="{5AB26BD4-D4B7-4C4A-AA8E-C0D1E4F3231A}" destId="{D5C14BC5-3215-4F71-98B3-272A2E3C6258}" srcOrd="0" destOrd="0" parTransId="{C4B277D3-7607-4BFE-A61B-367A9F931AF3}" sibTransId="{DA9650BA-F1C1-4269-B248-1D770FC31DA0}"/>
    <dgm:cxn modelId="{FF73BC5A-1529-428B-80E2-37F582737189}" type="presOf" srcId="{F185CD71-0F50-431E-93C8-E252EE990A5C}" destId="{9879DA96-323B-480C-ADCE-D6B9FE90A7E8}" srcOrd="0" destOrd="0" presId="urn:microsoft.com/office/officeart/2005/8/layout/vList3#1"/>
    <dgm:cxn modelId="{54FB3BD6-6CAF-44D6-B15F-8FC31D48B4A6}" srcId="{5AB26BD4-D4B7-4C4A-AA8E-C0D1E4F3231A}" destId="{F185CD71-0F50-431E-93C8-E252EE990A5C}" srcOrd="1" destOrd="0" parTransId="{13E74270-3329-4F0F-94CC-26D2C5B5A0CE}" sibTransId="{265E4F24-8847-44BB-9C9C-329E722F7D96}"/>
    <dgm:cxn modelId="{9CEE93C2-BF76-45C9-8A1F-D088AF6BE64B}" type="presOf" srcId="{D5C14BC5-3215-4F71-98B3-272A2E3C6258}" destId="{A2F2A956-FA2F-4FDF-BB0D-5ABF8919BB05}" srcOrd="0" destOrd="0" presId="urn:microsoft.com/office/officeart/2005/8/layout/vList3#1"/>
    <dgm:cxn modelId="{B79402FA-57EE-415D-9FF7-52170408FE44}" type="presOf" srcId="{5AB26BD4-D4B7-4C4A-AA8E-C0D1E4F3231A}" destId="{DED95D29-B6E3-4FFE-BBA2-AD9585F3A3DF}" srcOrd="0" destOrd="0" presId="urn:microsoft.com/office/officeart/2005/8/layout/vList3#1"/>
    <dgm:cxn modelId="{A18F8B1F-3F9E-4864-866B-CE83F5300D45}" type="presParOf" srcId="{DED95D29-B6E3-4FFE-BBA2-AD9585F3A3DF}" destId="{51B45C20-8904-4B10-A90F-BA4CB2108326}" srcOrd="0" destOrd="0" presId="urn:microsoft.com/office/officeart/2005/8/layout/vList3#1"/>
    <dgm:cxn modelId="{F379D201-417D-43FA-BB7C-D0DA7C8E9CD5}" type="presParOf" srcId="{51B45C20-8904-4B10-A90F-BA4CB2108326}" destId="{0EB821C9-3F56-48B4-8F65-299BC7EBEEC5}" srcOrd="0" destOrd="0" presId="urn:microsoft.com/office/officeart/2005/8/layout/vList3#1"/>
    <dgm:cxn modelId="{A1FB40C3-1371-400A-A10D-6636B8D3F97C}" type="presParOf" srcId="{51B45C20-8904-4B10-A90F-BA4CB2108326}" destId="{A2F2A956-FA2F-4FDF-BB0D-5ABF8919BB05}" srcOrd="1" destOrd="0" presId="urn:microsoft.com/office/officeart/2005/8/layout/vList3#1"/>
    <dgm:cxn modelId="{BF2C3054-8195-43F3-A389-30B0401F3AC4}" type="presParOf" srcId="{DED95D29-B6E3-4FFE-BBA2-AD9585F3A3DF}" destId="{DCF7CB01-57C3-4B52-892B-18A2892346C7}" srcOrd="1" destOrd="0" presId="urn:microsoft.com/office/officeart/2005/8/layout/vList3#1"/>
    <dgm:cxn modelId="{E58589B9-4D0E-43F4-A9F5-0A02C8D60F7E}" type="presParOf" srcId="{DED95D29-B6E3-4FFE-BBA2-AD9585F3A3DF}" destId="{1196BA6A-E4BF-4C8B-A182-E009BCE46E5D}" srcOrd="2" destOrd="0" presId="urn:microsoft.com/office/officeart/2005/8/layout/vList3#1"/>
    <dgm:cxn modelId="{64F7164E-B37B-4AC1-898B-AE19868987AE}" type="presParOf" srcId="{1196BA6A-E4BF-4C8B-A182-E009BCE46E5D}" destId="{C74B7469-C7F6-41CE-B0E6-39C45D4CA8DC}" srcOrd="0" destOrd="0" presId="urn:microsoft.com/office/officeart/2005/8/layout/vList3#1"/>
    <dgm:cxn modelId="{B1131AC7-3EC9-4BC7-91D0-B3A94DF7B125}" type="presParOf" srcId="{1196BA6A-E4BF-4C8B-A182-E009BCE46E5D}" destId="{9879DA96-323B-480C-ADCE-D6B9FE90A7E8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7F33457-97BB-41A9-B8EC-3658740DA735}" type="doc">
      <dgm:prSet loTypeId="urn:microsoft.com/office/officeart/2005/8/layout/chevron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840874A-C8EC-4F3D-808B-70CECC2361F5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BB463706-3662-4E0D-83FF-77F5F7652D9B}" type="parTrans" cxnId="{277F092D-23FE-4FFA-992E-D004FD94EB7A}">
      <dgm:prSet/>
      <dgm:spPr/>
      <dgm:t>
        <a:bodyPr/>
        <a:lstStyle/>
        <a:p>
          <a:endParaRPr lang="ru-RU"/>
        </a:p>
      </dgm:t>
    </dgm:pt>
    <dgm:pt modelId="{179FF3C0-705B-4E15-A7A8-419C96234633}" type="sibTrans" cxnId="{277F092D-23FE-4FFA-992E-D004FD94EB7A}">
      <dgm:prSet/>
      <dgm:spPr/>
      <dgm:t>
        <a:bodyPr/>
        <a:lstStyle/>
        <a:p>
          <a:endParaRPr lang="ru-RU"/>
        </a:p>
      </dgm:t>
    </dgm:pt>
    <dgm:pt modelId="{3C610BAB-B000-46A8-8F30-F8529EA7274F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939B2D1-66F2-4B4B-856C-098372E6A232}" type="parTrans" cxnId="{99B91C2D-DB53-4BD5-825B-49588D825ED2}">
      <dgm:prSet/>
      <dgm:spPr/>
      <dgm:t>
        <a:bodyPr/>
        <a:lstStyle/>
        <a:p>
          <a:endParaRPr lang="ru-RU"/>
        </a:p>
      </dgm:t>
    </dgm:pt>
    <dgm:pt modelId="{08FA657B-118A-4DD8-B6C3-47057488CB63}" type="sibTrans" cxnId="{99B91C2D-DB53-4BD5-825B-49588D825ED2}">
      <dgm:prSet/>
      <dgm:spPr/>
      <dgm:t>
        <a:bodyPr/>
        <a:lstStyle/>
        <a:p>
          <a:endParaRPr lang="ru-RU"/>
        </a:p>
      </dgm:t>
    </dgm:pt>
    <dgm:pt modelId="{152A4CB6-B036-4AE2-B40B-9D7CD5583B1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 01.08.2021 вводится полный запрет перевода на 2 регистр маркированной алкогольной продукции.</a:t>
          </a:r>
          <a:endParaRPr lang="ru-RU" sz="1600" b="1" i="0" dirty="0">
            <a:latin typeface="Times New Roman" pitchFamily="18" charset="0"/>
            <a:cs typeface="Times New Roman" pitchFamily="18" charset="0"/>
          </a:endParaRPr>
        </a:p>
      </dgm:t>
    </dgm:pt>
    <dgm:pt modelId="{35317ABC-E28F-469E-AB1F-B2FAEB72C909}" type="parTrans" cxnId="{34CC4350-F071-4219-BBA7-B8384C3846FF}">
      <dgm:prSet/>
      <dgm:spPr/>
      <dgm:t>
        <a:bodyPr/>
        <a:lstStyle/>
        <a:p>
          <a:endParaRPr lang="ru-RU"/>
        </a:p>
      </dgm:t>
    </dgm:pt>
    <dgm:pt modelId="{A33C4C0F-04DA-4FB6-84DD-EA14E610CBA4}" type="sibTrans" cxnId="{34CC4350-F071-4219-BBA7-B8384C3846FF}">
      <dgm:prSet/>
      <dgm:spPr/>
      <dgm:t>
        <a:bodyPr/>
        <a:lstStyle/>
        <a:p>
          <a:endParaRPr lang="ru-RU"/>
        </a:p>
      </dgm:t>
    </dgm:pt>
    <dgm:pt modelId="{895C2EB3-0030-4AC6-88A7-15491D1448F4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48334E37-5026-447F-AAFE-328026BEC8FA}" type="sibTrans" cxnId="{30EC4963-E55F-4A47-B2D8-913C3E85B032}">
      <dgm:prSet/>
      <dgm:spPr/>
      <dgm:t>
        <a:bodyPr/>
        <a:lstStyle/>
        <a:p>
          <a:endParaRPr lang="ru-RU"/>
        </a:p>
      </dgm:t>
    </dgm:pt>
    <dgm:pt modelId="{D91EF1F6-D623-4C74-9315-FA83EEDF9F34}" type="parTrans" cxnId="{30EC4963-E55F-4A47-B2D8-913C3E85B032}">
      <dgm:prSet/>
      <dgm:spPr/>
      <dgm:t>
        <a:bodyPr/>
        <a:lstStyle/>
        <a:p>
          <a:endParaRPr lang="ru-RU"/>
        </a:p>
      </dgm:t>
    </dgm:pt>
    <dgm:pt modelId="{ADF55310-74F5-4C01-80D1-B8DB56FC42B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 2021 года не требуется ведение журнала учёта розничных продаж. </a:t>
          </a:r>
          <a:endParaRPr lang="ru-RU" sz="1600" b="1" i="0" dirty="0">
            <a:latin typeface="Times New Roman" pitchFamily="18" charset="0"/>
            <a:cs typeface="Times New Roman" pitchFamily="18" charset="0"/>
          </a:endParaRPr>
        </a:p>
      </dgm:t>
    </dgm:pt>
    <dgm:pt modelId="{04813CE1-C2D6-47AA-86EF-B23C3E75AC39}" type="parTrans" cxnId="{8BBABE9E-8EA7-4F92-BFCA-7D1F9E00FD43}">
      <dgm:prSet/>
      <dgm:spPr/>
      <dgm:t>
        <a:bodyPr/>
        <a:lstStyle/>
        <a:p>
          <a:endParaRPr lang="ru-RU"/>
        </a:p>
      </dgm:t>
    </dgm:pt>
    <dgm:pt modelId="{E1014AEF-5B45-4AF9-8FAF-30225B66DF14}" type="sibTrans" cxnId="{8BBABE9E-8EA7-4F92-BFCA-7D1F9E00FD43}">
      <dgm:prSet/>
      <dgm:spPr/>
      <dgm:t>
        <a:bodyPr/>
        <a:lstStyle/>
        <a:p>
          <a:endParaRPr lang="ru-RU"/>
        </a:p>
      </dgm:t>
    </dgm:pt>
    <dgm:pt modelId="{B076C1EA-3747-426C-A266-FEEB718C1FF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 15.01.2021 постановка на баланс 2 регистра алкогольной продукции только с основанием «Пересортица».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D4BC699D-B275-424E-9E6E-96D1A69FA701}" type="sibTrans" cxnId="{2306774E-C54B-4D2F-8053-4B20BBBBC1B5}">
      <dgm:prSet/>
      <dgm:spPr/>
      <dgm:t>
        <a:bodyPr/>
        <a:lstStyle/>
        <a:p>
          <a:endParaRPr lang="ru-RU"/>
        </a:p>
      </dgm:t>
    </dgm:pt>
    <dgm:pt modelId="{D66F9F28-20DA-463B-8A06-47EB22E705B3}" type="parTrans" cxnId="{2306774E-C54B-4D2F-8053-4B20BBBBC1B5}">
      <dgm:prSet/>
      <dgm:spPr/>
      <dgm:t>
        <a:bodyPr/>
        <a:lstStyle/>
        <a:p>
          <a:endParaRPr lang="ru-RU"/>
        </a:p>
      </dgm:t>
    </dgm:pt>
    <dgm:pt modelId="{1064FD58-5274-41A5-8A23-46086495A0A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 01.04.2021 перенос маркированной алкогольной продукции в торговый зал только  с целью погашения отрицательных остатков.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D07981DA-C639-4F2C-847F-8582BAD07842}" type="parTrans" cxnId="{B72E1294-C5AB-4FA4-B409-95400FC1995D}">
      <dgm:prSet/>
      <dgm:spPr/>
      <dgm:t>
        <a:bodyPr/>
        <a:lstStyle/>
        <a:p>
          <a:endParaRPr lang="ru-RU"/>
        </a:p>
      </dgm:t>
    </dgm:pt>
    <dgm:pt modelId="{87D0F9B9-07F8-40B8-8903-2D56E38D2DA6}" type="sibTrans" cxnId="{B72E1294-C5AB-4FA4-B409-95400FC1995D}">
      <dgm:prSet/>
      <dgm:spPr/>
      <dgm:t>
        <a:bodyPr/>
        <a:lstStyle/>
        <a:p>
          <a:endParaRPr lang="ru-RU"/>
        </a:p>
      </dgm:t>
    </dgm:pt>
    <dgm:pt modelId="{5BEACDA1-8969-4E9C-8652-2D1B057D5123}" type="pres">
      <dgm:prSet presAssocID="{57F33457-97BB-41A9-B8EC-3658740DA73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AD72AF-FEAB-4805-A7BC-E6F101AEB7C0}" type="pres">
      <dgm:prSet presAssocID="{5840874A-C8EC-4F3D-808B-70CECC2361F5}" presName="composite" presStyleCnt="0"/>
      <dgm:spPr/>
      <dgm:t>
        <a:bodyPr/>
        <a:lstStyle/>
        <a:p>
          <a:endParaRPr lang="ru-RU"/>
        </a:p>
      </dgm:t>
    </dgm:pt>
    <dgm:pt modelId="{F0042D60-63A3-4649-A7FA-1C5191311350}" type="pres">
      <dgm:prSet presAssocID="{5840874A-C8EC-4F3D-808B-70CECC2361F5}" presName="parentText" presStyleLbl="alignNode1" presStyleIdx="0" presStyleCnt="3" custLinFactNeighborY="-8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0B98AA-DFA8-4CB4-92AF-8D709D75859E}" type="pres">
      <dgm:prSet presAssocID="{5840874A-C8EC-4F3D-808B-70CECC2361F5}" presName="descendantText" presStyleLbl="alignAcc1" presStyleIdx="0" presStyleCnt="3" custScaleY="115177" custLinFactNeighborX="689" custLinFactNeighborY="-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3B842-7D4B-49B9-BB38-578803900ED8}" type="pres">
      <dgm:prSet presAssocID="{179FF3C0-705B-4E15-A7A8-419C96234633}" presName="sp" presStyleCnt="0"/>
      <dgm:spPr/>
      <dgm:t>
        <a:bodyPr/>
        <a:lstStyle/>
        <a:p>
          <a:endParaRPr lang="ru-RU"/>
        </a:p>
      </dgm:t>
    </dgm:pt>
    <dgm:pt modelId="{65BFEDC0-FBC8-4317-A4E2-AEB2FE2EEBB2}" type="pres">
      <dgm:prSet presAssocID="{3C610BAB-B000-46A8-8F30-F8529EA7274F}" presName="composite" presStyleCnt="0"/>
      <dgm:spPr/>
      <dgm:t>
        <a:bodyPr/>
        <a:lstStyle/>
        <a:p>
          <a:endParaRPr lang="ru-RU"/>
        </a:p>
      </dgm:t>
    </dgm:pt>
    <dgm:pt modelId="{FCA0E27A-2374-408A-A4AF-BF8049774DD4}" type="pres">
      <dgm:prSet presAssocID="{3C610BAB-B000-46A8-8F30-F8529EA7274F}" presName="parentText" presStyleLbl="alignNode1" presStyleIdx="1" presStyleCnt="3" custLinFactNeighborX="0" custLinFactNeighborY="77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423A8-DD7D-481D-8200-C8648DFF0B47}" type="pres">
      <dgm:prSet presAssocID="{3C610BAB-B000-46A8-8F30-F8529EA7274F}" presName="descendantText" presStyleLbl="alignAcc1" presStyleIdx="1" presStyleCnt="3" custLinFactNeighborX="-185" custLinFactNeighborY="11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1A7784-630B-4EA8-BBE3-2F8159522BBA}" type="pres">
      <dgm:prSet presAssocID="{08FA657B-118A-4DD8-B6C3-47057488CB63}" presName="sp" presStyleCnt="0"/>
      <dgm:spPr/>
      <dgm:t>
        <a:bodyPr/>
        <a:lstStyle/>
        <a:p>
          <a:endParaRPr lang="ru-RU"/>
        </a:p>
      </dgm:t>
    </dgm:pt>
    <dgm:pt modelId="{144EAD60-5AAF-4935-AF44-CDA67C89608F}" type="pres">
      <dgm:prSet presAssocID="{895C2EB3-0030-4AC6-88A7-15491D1448F4}" presName="composite" presStyleCnt="0"/>
      <dgm:spPr/>
      <dgm:t>
        <a:bodyPr/>
        <a:lstStyle/>
        <a:p>
          <a:endParaRPr lang="ru-RU"/>
        </a:p>
      </dgm:t>
    </dgm:pt>
    <dgm:pt modelId="{ED8AB6C8-1A87-4098-81A5-B9A0A1641FF4}" type="pres">
      <dgm:prSet presAssocID="{895C2EB3-0030-4AC6-88A7-15491D1448F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71677-9048-469B-B1C6-016A5ECB4633}" type="pres">
      <dgm:prSet presAssocID="{895C2EB3-0030-4AC6-88A7-15491D1448F4}" presName="descendantText" presStyleLbl="alignAcc1" presStyleIdx="2" presStyleCnt="3" custScaleY="138973" custLinFactNeighborX="-185" custLinFactNeighborY="10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31E4D4-5CB0-49B5-BA24-70B4A5F3EE7F}" type="presOf" srcId="{3C610BAB-B000-46A8-8F30-F8529EA7274F}" destId="{FCA0E27A-2374-408A-A4AF-BF8049774DD4}" srcOrd="0" destOrd="0" presId="urn:microsoft.com/office/officeart/2005/8/layout/chevron2"/>
    <dgm:cxn modelId="{8BBABE9E-8EA7-4F92-BFCA-7D1F9E00FD43}" srcId="{895C2EB3-0030-4AC6-88A7-15491D1448F4}" destId="{ADF55310-74F5-4C01-80D1-B8DB56FC42B2}" srcOrd="0" destOrd="0" parTransId="{04813CE1-C2D6-47AA-86EF-B23C3E75AC39}" sibTransId="{E1014AEF-5B45-4AF9-8FAF-30225B66DF14}"/>
    <dgm:cxn modelId="{34CC4350-F071-4219-BBA7-B8384C3846FF}" srcId="{3C610BAB-B000-46A8-8F30-F8529EA7274F}" destId="{152A4CB6-B036-4AE2-B40B-9D7CD5583B12}" srcOrd="0" destOrd="0" parTransId="{35317ABC-E28F-469E-AB1F-B2FAEB72C909}" sibTransId="{A33C4C0F-04DA-4FB6-84DD-EA14E610CBA4}"/>
    <dgm:cxn modelId="{73E0DE9D-4FF5-4E52-9C80-D9B7DA02EF5A}" type="presOf" srcId="{1064FD58-5274-41A5-8A23-46086495A0AD}" destId="{3F0B98AA-DFA8-4CB4-92AF-8D709D75859E}" srcOrd="0" destOrd="1" presId="urn:microsoft.com/office/officeart/2005/8/layout/chevron2"/>
    <dgm:cxn modelId="{2306774E-C54B-4D2F-8053-4B20BBBBC1B5}" srcId="{5840874A-C8EC-4F3D-808B-70CECC2361F5}" destId="{B076C1EA-3747-426C-A266-FEEB718C1FF4}" srcOrd="0" destOrd="0" parTransId="{D66F9F28-20DA-463B-8A06-47EB22E705B3}" sibTransId="{D4BC699D-B275-424E-9E6E-96D1A69FA701}"/>
    <dgm:cxn modelId="{740D589C-31CC-449D-B911-D92124BB0AD2}" type="presOf" srcId="{5840874A-C8EC-4F3D-808B-70CECC2361F5}" destId="{F0042D60-63A3-4649-A7FA-1C5191311350}" srcOrd="0" destOrd="0" presId="urn:microsoft.com/office/officeart/2005/8/layout/chevron2"/>
    <dgm:cxn modelId="{277F092D-23FE-4FFA-992E-D004FD94EB7A}" srcId="{57F33457-97BB-41A9-B8EC-3658740DA735}" destId="{5840874A-C8EC-4F3D-808B-70CECC2361F5}" srcOrd="0" destOrd="0" parTransId="{BB463706-3662-4E0D-83FF-77F5F7652D9B}" sibTransId="{179FF3C0-705B-4E15-A7A8-419C96234633}"/>
    <dgm:cxn modelId="{274AC49B-70F3-4275-BB72-406A7E279235}" type="presOf" srcId="{B076C1EA-3747-426C-A266-FEEB718C1FF4}" destId="{3F0B98AA-DFA8-4CB4-92AF-8D709D75859E}" srcOrd="0" destOrd="0" presId="urn:microsoft.com/office/officeart/2005/8/layout/chevron2"/>
    <dgm:cxn modelId="{6F3BF968-EDB4-43D9-B953-1AD662B2466C}" type="presOf" srcId="{57F33457-97BB-41A9-B8EC-3658740DA735}" destId="{5BEACDA1-8969-4E9C-8652-2D1B057D5123}" srcOrd="0" destOrd="0" presId="urn:microsoft.com/office/officeart/2005/8/layout/chevron2"/>
    <dgm:cxn modelId="{30EC4963-E55F-4A47-B2D8-913C3E85B032}" srcId="{57F33457-97BB-41A9-B8EC-3658740DA735}" destId="{895C2EB3-0030-4AC6-88A7-15491D1448F4}" srcOrd="2" destOrd="0" parTransId="{D91EF1F6-D623-4C74-9315-FA83EEDF9F34}" sibTransId="{48334E37-5026-447F-AAFE-328026BEC8FA}"/>
    <dgm:cxn modelId="{B72E1294-C5AB-4FA4-B409-95400FC1995D}" srcId="{5840874A-C8EC-4F3D-808B-70CECC2361F5}" destId="{1064FD58-5274-41A5-8A23-46086495A0AD}" srcOrd="1" destOrd="0" parTransId="{D07981DA-C639-4F2C-847F-8582BAD07842}" sibTransId="{87D0F9B9-07F8-40B8-8903-2D56E38D2DA6}"/>
    <dgm:cxn modelId="{419EA971-73A4-4C98-A2B5-E19D23BC59DF}" type="presOf" srcId="{ADF55310-74F5-4C01-80D1-B8DB56FC42B2}" destId="{0FE71677-9048-469B-B1C6-016A5ECB4633}" srcOrd="0" destOrd="0" presId="urn:microsoft.com/office/officeart/2005/8/layout/chevron2"/>
    <dgm:cxn modelId="{4E61D384-CB23-40F2-80F1-3A79C3A780E0}" type="presOf" srcId="{895C2EB3-0030-4AC6-88A7-15491D1448F4}" destId="{ED8AB6C8-1A87-4098-81A5-B9A0A1641FF4}" srcOrd="0" destOrd="0" presId="urn:microsoft.com/office/officeart/2005/8/layout/chevron2"/>
    <dgm:cxn modelId="{C0E9BCBF-006C-46C1-AA22-B7BC9B48A859}" type="presOf" srcId="{152A4CB6-B036-4AE2-B40B-9D7CD5583B12}" destId="{328423A8-DD7D-481D-8200-C8648DFF0B47}" srcOrd="0" destOrd="0" presId="urn:microsoft.com/office/officeart/2005/8/layout/chevron2"/>
    <dgm:cxn modelId="{99B91C2D-DB53-4BD5-825B-49588D825ED2}" srcId="{57F33457-97BB-41A9-B8EC-3658740DA735}" destId="{3C610BAB-B000-46A8-8F30-F8529EA7274F}" srcOrd="1" destOrd="0" parTransId="{3939B2D1-66F2-4B4B-856C-098372E6A232}" sibTransId="{08FA657B-118A-4DD8-B6C3-47057488CB63}"/>
    <dgm:cxn modelId="{B688C121-8299-448B-99E9-43F7BD35FDE9}" type="presParOf" srcId="{5BEACDA1-8969-4E9C-8652-2D1B057D5123}" destId="{2EAD72AF-FEAB-4805-A7BC-E6F101AEB7C0}" srcOrd="0" destOrd="0" presId="urn:microsoft.com/office/officeart/2005/8/layout/chevron2"/>
    <dgm:cxn modelId="{92FE21B2-8A5D-40D9-8DDF-C160A490CFDB}" type="presParOf" srcId="{2EAD72AF-FEAB-4805-A7BC-E6F101AEB7C0}" destId="{F0042D60-63A3-4649-A7FA-1C5191311350}" srcOrd="0" destOrd="0" presId="urn:microsoft.com/office/officeart/2005/8/layout/chevron2"/>
    <dgm:cxn modelId="{0D4D923D-A3AC-4904-BF90-55952FB26869}" type="presParOf" srcId="{2EAD72AF-FEAB-4805-A7BC-E6F101AEB7C0}" destId="{3F0B98AA-DFA8-4CB4-92AF-8D709D75859E}" srcOrd="1" destOrd="0" presId="urn:microsoft.com/office/officeart/2005/8/layout/chevron2"/>
    <dgm:cxn modelId="{9DB90BED-233A-408B-9698-CD2A9F60989F}" type="presParOf" srcId="{5BEACDA1-8969-4E9C-8652-2D1B057D5123}" destId="{C313B842-7D4B-49B9-BB38-578803900ED8}" srcOrd="1" destOrd="0" presId="urn:microsoft.com/office/officeart/2005/8/layout/chevron2"/>
    <dgm:cxn modelId="{2B876EE6-EA47-45A7-B85C-EA9C8A98BA28}" type="presParOf" srcId="{5BEACDA1-8969-4E9C-8652-2D1B057D5123}" destId="{65BFEDC0-FBC8-4317-A4E2-AEB2FE2EEBB2}" srcOrd="2" destOrd="0" presId="urn:microsoft.com/office/officeart/2005/8/layout/chevron2"/>
    <dgm:cxn modelId="{BF645DFB-8999-4571-A0AF-AE1889107218}" type="presParOf" srcId="{65BFEDC0-FBC8-4317-A4E2-AEB2FE2EEBB2}" destId="{FCA0E27A-2374-408A-A4AF-BF8049774DD4}" srcOrd="0" destOrd="0" presId="urn:microsoft.com/office/officeart/2005/8/layout/chevron2"/>
    <dgm:cxn modelId="{7DBB9485-A8F6-409B-B48D-88604A44EDAE}" type="presParOf" srcId="{65BFEDC0-FBC8-4317-A4E2-AEB2FE2EEBB2}" destId="{328423A8-DD7D-481D-8200-C8648DFF0B47}" srcOrd="1" destOrd="0" presId="urn:microsoft.com/office/officeart/2005/8/layout/chevron2"/>
    <dgm:cxn modelId="{EB74A7E1-FAB2-4C57-96BB-5912586DCF8B}" type="presParOf" srcId="{5BEACDA1-8969-4E9C-8652-2D1B057D5123}" destId="{BB1A7784-630B-4EA8-BBE3-2F8159522BBA}" srcOrd="3" destOrd="0" presId="urn:microsoft.com/office/officeart/2005/8/layout/chevron2"/>
    <dgm:cxn modelId="{F637A121-E202-4CE6-A51C-93F74A0D2223}" type="presParOf" srcId="{5BEACDA1-8969-4E9C-8652-2D1B057D5123}" destId="{144EAD60-5AAF-4935-AF44-CDA67C89608F}" srcOrd="4" destOrd="0" presId="urn:microsoft.com/office/officeart/2005/8/layout/chevron2"/>
    <dgm:cxn modelId="{A4E8D897-012A-4893-8EAC-2BBAE0DDB5D5}" type="presParOf" srcId="{144EAD60-5AAF-4935-AF44-CDA67C89608F}" destId="{ED8AB6C8-1A87-4098-81A5-B9A0A1641FF4}" srcOrd="0" destOrd="0" presId="urn:microsoft.com/office/officeart/2005/8/layout/chevron2"/>
    <dgm:cxn modelId="{F85FE3BD-57BD-442F-AE89-AABD94408012}" type="presParOf" srcId="{144EAD60-5AAF-4935-AF44-CDA67C89608F}" destId="{0FE71677-9048-469B-B1C6-016A5ECB46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AB26BD4-D4B7-4C4A-AA8E-C0D1E4F3231A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C14BC5-3215-4F71-98B3-272A2E3C6258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900" dirty="0" smtClean="0"/>
            <a:t>Обязательный переход с 01.06.2021 всех участников алкогольного рынка на УТМ 4.2.0</a:t>
          </a:r>
          <a:endParaRPr lang="ru-RU" sz="1900" b="1" dirty="0">
            <a:latin typeface="Times New Roman" pitchFamily="18" charset="0"/>
            <a:cs typeface="Times New Roman" pitchFamily="18" charset="0"/>
          </a:endParaRPr>
        </a:p>
      </dgm:t>
    </dgm:pt>
    <dgm:pt modelId="{C4B277D3-7607-4BFE-A61B-367A9F931AF3}" type="parTrans" cxnId="{AC3EF404-7240-4E60-91A7-1B0B40495F29}">
      <dgm:prSet/>
      <dgm:spPr/>
      <dgm:t>
        <a:bodyPr/>
        <a:lstStyle/>
        <a:p>
          <a:endParaRPr lang="ru-RU" sz="2000" b="1"/>
        </a:p>
      </dgm:t>
    </dgm:pt>
    <dgm:pt modelId="{DA9650BA-F1C1-4269-B248-1D770FC31DA0}" type="sibTrans" cxnId="{AC3EF404-7240-4E60-91A7-1B0B40495F29}">
      <dgm:prSet/>
      <dgm:spPr/>
      <dgm:t>
        <a:bodyPr/>
        <a:lstStyle/>
        <a:p>
          <a:endParaRPr lang="ru-RU" sz="2000" b="1"/>
        </a:p>
      </dgm:t>
    </dgm:pt>
    <dgm:pt modelId="{DE8999EE-F511-4ABF-9906-29C15B9CA39E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900" dirty="0" smtClean="0"/>
            <a:t>Отключение с 02.06.2021 года приёма заявок на фиксацию ТТН, отправленных в УТМ версии 3.0.8. По ТТН отправленным ранее 01.06.2021 завершение документооборота в формате поступивших накладных.</a:t>
          </a:r>
          <a:endParaRPr lang="ru-RU" sz="1900" dirty="0"/>
        </a:p>
      </dgm:t>
    </dgm:pt>
    <dgm:pt modelId="{B0192141-2425-486E-B755-500648AD1DA6}" type="parTrans" cxnId="{8B52A77D-DB2A-4A5E-BB13-27639259E729}">
      <dgm:prSet/>
      <dgm:spPr/>
      <dgm:t>
        <a:bodyPr/>
        <a:lstStyle/>
        <a:p>
          <a:endParaRPr lang="ru-RU"/>
        </a:p>
      </dgm:t>
    </dgm:pt>
    <dgm:pt modelId="{01F9D55B-F1E8-4B27-8F28-9318DF206E5E}" type="sibTrans" cxnId="{8B52A77D-DB2A-4A5E-BB13-27639259E729}">
      <dgm:prSet/>
      <dgm:spPr/>
      <dgm:t>
        <a:bodyPr/>
        <a:lstStyle/>
        <a:p>
          <a:endParaRPr lang="ru-RU"/>
        </a:p>
      </dgm:t>
    </dgm:pt>
    <dgm:pt modelId="{58F6E485-7386-4994-B82D-E5B616B661AA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900" dirty="0" smtClean="0"/>
            <a:t>С 01.06.2021 техническая поддержка по вопросам использования УТМ версии ниже 4.2.0 не оказывается. </a:t>
          </a:r>
          <a:endParaRPr lang="ru-RU" sz="1900" dirty="0"/>
        </a:p>
      </dgm:t>
    </dgm:pt>
    <dgm:pt modelId="{F87E2599-B366-48C1-88AB-9BDAA652CE47}" type="parTrans" cxnId="{8B8EA9DA-F546-4372-9896-C3C6CD478425}">
      <dgm:prSet/>
      <dgm:spPr/>
      <dgm:t>
        <a:bodyPr/>
        <a:lstStyle/>
        <a:p>
          <a:endParaRPr lang="ru-RU"/>
        </a:p>
      </dgm:t>
    </dgm:pt>
    <dgm:pt modelId="{91D0218A-1D98-4D35-8FD7-F248D31326DF}" type="sibTrans" cxnId="{8B8EA9DA-F546-4372-9896-C3C6CD478425}">
      <dgm:prSet/>
      <dgm:spPr/>
      <dgm:t>
        <a:bodyPr/>
        <a:lstStyle/>
        <a:p>
          <a:endParaRPr lang="ru-RU"/>
        </a:p>
      </dgm:t>
    </dgm:pt>
    <dgm:pt modelId="{DED95D29-B6E3-4FFE-BBA2-AD9585F3A3DF}" type="pres">
      <dgm:prSet presAssocID="{5AB26BD4-D4B7-4C4A-AA8E-C0D1E4F3231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B45C20-8904-4B10-A90F-BA4CB2108326}" type="pres">
      <dgm:prSet presAssocID="{D5C14BC5-3215-4F71-98B3-272A2E3C6258}" presName="composite" presStyleCnt="0"/>
      <dgm:spPr/>
    </dgm:pt>
    <dgm:pt modelId="{0EB821C9-3F56-48B4-8F65-299BC7EBEEC5}" type="pres">
      <dgm:prSet presAssocID="{D5C14BC5-3215-4F71-98B3-272A2E3C6258}" presName="imgShp" presStyleLbl="fgImgPlace1" presStyleIdx="0" presStyleCnt="3" custScaleX="30896" custScaleY="31197" custLinFactNeighborX="-34552" custLinFactNeighborY="65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2F2A956-FA2F-4FDF-BB0D-5ABF8919BB05}" type="pres">
      <dgm:prSet presAssocID="{D5C14BC5-3215-4F71-98B3-272A2E3C6258}" presName="txShp" presStyleLbl="node1" presStyleIdx="0" presStyleCnt="3" custScaleX="145168" custScaleY="36123" custLinFactNeighborX="1944" custLinFactNeighborY="3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7CB01-57C3-4B52-892B-18A2892346C7}" type="pres">
      <dgm:prSet presAssocID="{DA9650BA-F1C1-4269-B248-1D770FC31DA0}" presName="spacing" presStyleCnt="0"/>
      <dgm:spPr/>
    </dgm:pt>
    <dgm:pt modelId="{E3A0C7D2-BEBA-4430-AB22-20CB277713C7}" type="pres">
      <dgm:prSet presAssocID="{DE8999EE-F511-4ABF-9906-29C15B9CA39E}" presName="composite" presStyleCnt="0"/>
      <dgm:spPr/>
    </dgm:pt>
    <dgm:pt modelId="{40F32380-CA4F-4C08-A990-28CA9B9DB1CB}" type="pres">
      <dgm:prSet presAssocID="{DE8999EE-F511-4ABF-9906-29C15B9CA39E}" presName="imgShp" presStyleLbl="fgImgPlace1" presStyleIdx="1" presStyleCnt="3" custScaleX="32313" custScaleY="34392" custLinFactNeighborX="-33843" custLinFactNeighborY="-605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11C0C24-A81C-4B85-A637-44D4B265A4D1}" type="pres">
      <dgm:prSet presAssocID="{DE8999EE-F511-4ABF-9906-29C15B9CA39E}" presName="txShp" presStyleLbl="node1" presStyleIdx="1" presStyleCnt="3" custScaleX="147772" custScaleY="39664" custLinFactNeighborX="642" custLinFactNeighborY="-6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AD9E2-3680-4C52-97E6-4D18AA19E56A}" type="pres">
      <dgm:prSet presAssocID="{01F9D55B-F1E8-4B27-8F28-9318DF206E5E}" presName="spacing" presStyleCnt="0"/>
      <dgm:spPr/>
    </dgm:pt>
    <dgm:pt modelId="{9510D573-7761-45AA-A8F1-E4B5247B3844}" type="pres">
      <dgm:prSet presAssocID="{58F6E485-7386-4994-B82D-E5B616B661AA}" presName="composite" presStyleCnt="0"/>
      <dgm:spPr/>
    </dgm:pt>
    <dgm:pt modelId="{1943E5B9-2BFC-4B0E-B3C5-9CF3926347EB}" type="pres">
      <dgm:prSet presAssocID="{58F6E485-7386-4994-B82D-E5B616B661AA}" presName="imgShp" presStyleLbl="fgImgPlace1" presStyleIdx="2" presStyleCnt="3" custScaleX="37187" custScaleY="38730" custLinFactNeighborX="-33991" custLinFactNeighborY="-1349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B2F670D-CBE8-4F85-B976-45C3A7F754A7}" type="pres">
      <dgm:prSet presAssocID="{58F6E485-7386-4994-B82D-E5B616B661AA}" presName="txShp" presStyleLbl="node1" presStyleIdx="2" presStyleCnt="3" custScaleX="145168" custScaleY="33832" custLinFactNeighborX="1944" custLinFactNeighborY="-159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077009-18D2-4513-931D-6F7C3EBE7A00}" type="presOf" srcId="{DE8999EE-F511-4ABF-9906-29C15B9CA39E}" destId="{411C0C24-A81C-4B85-A637-44D4B265A4D1}" srcOrd="0" destOrd="0" presId="urn:microsoft.com/office/officeart/2005/8/layout/vList3#1"/>
    <dgm:cxn modelId="{AC3EF404-7240-4E60-91A7-1B0B40495F29}" srcId="{5AB26BD4-D4B7-4C4A-AA8E-C0D1E4F3231A}" destId="{D5C14BC5-3215-4F71-98B3-272A2E3C6258}" srcOrd="0" destOrd="0" parTransId="{C4B277D3-7607-4BFE-A61B-367A9F931AF3}" sibTransId="{DA9650BA-F1C1-4269-B248-1D770FC31DA0}"/>
    <dgm:cxn modelId="{8B8EA9DA-F546-4372-9896-C3C6CD478425}" srcId="{5AB26BD4-D4B7-4C4A-AA8E-C0D1E4F3231A}" destId="{58F6E485-7386-4994-B82D-E5B616B661AA}" srcOrd="2" destOrd="0" parTransId="{F87E2599-B366-48C1-88AB-9BDAA652CE47}" sibTransId="{91D0218A-1D98-4D35-8FD7-F248D31326DF}"/>
    <dgm:cxn modelId="{8B52A77D-DB2A-4A5E-BB13-27639259E729}" srcId="{5AB26BD4-D4B7-4C4A-AA8E-C0D1E4F3231A}" destId="{DE8999EE-F511-4ABF-9906-29C15B9CA39E}" srcOrd="1" destOrd="0" parTransId="{B0192141-2425-486E-B755-500648AD1DA6}" sibTransId="{01F9D55B-F1E8-4B27-8F28-9318DF206E5E}"/>
    <dgm:cxn modelId="{4055B698-CB3D-4882-B4FF-02A09DCC7935}" type="presOf" srcId="{5AB26BD4-D4B7-4C4A-AA8E-C0D1E4F3231A}" destId="{DED95D29-B6E3-4FFE-BBA2-AD9585F3A3DF}" srcOrd="0" destOrd="0" presId="urn:microsoft.com/office/officeart/2005/8/layout/vList3#1"/>
    <dgm:cxn modelId="{9B2C60A4-3837-4484-9E3A-E16E9E45D602}" type="presOf" srcId="{D5C14BC5-3215-4F71-98B3-272A2E3C6258}" destId="{A2F2A956-FA2F-4FDF-BB0D-5ABF8919BB05}" srcOrd="0" destOrd="0" presId="urn:microsoft.com/office/officeart/2005/8/layout/vList3#1"/>
    <dgm:cxn modelId="{1C63E566-3BBD-4438-9223-0FA6A44150B7}" type="presOf" srcId="{58F6E485-7386-4994-B82D-E5B616B661AA}" destId="{DB2F670D-CBE8-4F85-B976-45C3A7F754A7}" srcOrd="0" destOrd="0" presId="urn:microsoft.com/office/officeart/2005/8/layout/vList3#1"/>
    <dgm:cxn modelId="{B3F1D42B-3D0A-4FE9-A82C-2E472FD4368D}" type="presParOf" srcId="{DED95D29-B6E3-4FFE-BBA2-AD9585F3A3DF}" destId="{51B45C20-8904-4B10-A90F-BA4CB2108326}" srcOrd="0" destOrd="0" presId="urn:microsoft.com/office/officeart/2005/8/layout/vList3#1"/>
    <dgm:cxn modelId="{705A3623-B3B4-49B5-A5E7-FC31EB1A3856}" type="presParOf" srcId="{51B45C20-8904-4B10-A90F-BA4CB2108326}" destId="{0EB821C9-3F56-48B4-8F65-299BC7EBEEC5}" srcOrd="0" destOrd="0" presId="urn:microsoft.com/office/officeart/2005/8/layout/vList3#1"/>
    <dgm:cxn modelId="{A0C61F99-EB29-4271-8DB1-82653CEE7A24}" type="presParOf" srcId="{51B45C20-8904-4B10-A90F-BA4CB2108326}" destId="{A2F2A956-FA2F-4FDF-BB0D-5ABF8919BB05}" srcOrd="1" destOrd="0" presId="urn:microsoft.com/office/officeart/2005/8/layout/vList3#1"/>
    <dgm:cxn modelId="{C7F3A1A1-2F05-4A38-84AD-6DC048976885}" type="presParOf" srcId="{DED95D29-B6E3-4FFE-BBA2-AD9585F3A3DF}" destId="{DCF7CB01-57C3-4B52-892B-18A2892346C7}" srcOrd="1" destOrd="0" presId="urn:microsoft.com/office/officeart/2005/8/layout/vList3#1"/>
    <dgm:cxn modelId="{11BC652D-CFB1-4EB2-943A-256FB1E91636}" type="presParOf" srcId="{DED95D29-B6E3-4FFE-BBA2-AD9585F3A3DF}" destId="{E3A0C7D2-BEBA-4430-AB22-20CB277713C7}" srcOrd="2" destOrd="0" presId="urn:microsoft.com/office/officeart/2005/8/layout/vList3#1"/>
    <dgm:cxn modelId="{F27D5C51-D3CB-4077-A912-305D7ADD6D16}" type="presParOf" srcId="{E3A0C7D2-BEBA-4430-AB22-20CB277713C7}" destId="{40F32380-CA4F-4C08-A990-28CA9B9DB1CB}" srcOrd="0" destOrd="0" presId="urn:microsoft.com/office/officeart/2005/8/layout/vList3#1"/>
    <dgm:cxn modelId="{11DE4F2C-86A5-4A31-89FB-30A0436FF798}" type="presParOf" srcId="{E3A0C7D2-BEBA-4430-AB22-20CB277713C7}" destId="{411C0C24-A81C-4B85-A637-44D4B265A4D1}" srcOrd="1" destOrd="0" presId="urn:microsoft.com/office/officeart/2005/8/layout/vList3#1"/>
    <dgm:cxn modelId="{ABE9C91B-7A8C-489B-A570-9A806DC317BE}" type="presParOf" srcId="{DED95D29-B6E3-4FFE-BBA2-AD9585F3A3DF}" destId="{1FFAD9E2-3680-4C52-97E6-4D18AA19E56A}" srcOrd="3" destOrd="0" presId="urn:microsoft.com/office/officeart/2005/8/layout/vList3#1"/>
    <dgm:cxn modelId="{140EEC38-6B79-4262-B929-0C4C51FFF5A9}" type="presParOf" srcId="{DED95D29-B6E3-4FFE-BBA2-AD9585F3A3DF}" destId="{9510D573-7761-45AA-A8F1-E4B5247B3844}" srcOrd="4" destOrd="0" presId="urn:microsoft.com/office/officeart/2005/8/layout/vList3#1"/>
    <dgm:cxn modelId="{12A6315A-8A26-4B17-BDB4-44B74EDF676E}" type="presParOf" srcId="{9510D573-7761-45AA-A8F1-E4B5247B3844}" destId="{1943E5B9-2BFC-4B0E-B3C5-9CF3926347EB}" srcOrd="0" destOrd="0" presId="urn:microsoft.com/office/officeart/2005/8/layout/vList3#1"/>
    <dgm:cxn modelId="{FE6390D6-E181-45C0-99C7-CD3E4651FF21}" type="presParOf" srcId="{9510D573-7761-45AA-A8F1-E4B5247B3844}" destId="{DB2F670D-CBE8-4F85-B976-45C3A7F754A7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7F33457-97BB-41A9-B8EC-3658740DA735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40874A-C8EC-4F3D-808B-70CECC2361F5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BB463706-3662-4E0D-83FF-77F5F7652D9B}" type="parTrans" cxnId="{277F092D-23FE-4FFA-992E-D004FD94EB7A}">
      <dgm:prSet/>
      <dgm:spPr/>
      <dgm:t>
        <a:bodyPr/>
        <a:lstStyle/>
        <a:p>
          <a:endParaRPr lang="ru-RU"/>
        </a:p>
      </dgm:t>
    </dgm:pt>
    <dgm:pt modelId="{179FF3C0-705B-4E15-A7A8-419C96234633}" type="sibTrans" cxnId="{277F092D-23FE-4FFA-992E-D004FD94EB7A}">
      <dgm:prSet/>
      <dgm:spPr/>
      <dgm:t>
        <a:bodyPr/>
        <a:lstStyle/>
        <a:p>
          <a:endParaRPr lang="ru-RU"/>
        </a:p>
      </dgm:t>
    </dgm:pt>
    <dgm:pt modelId="{3C610BAB-B000-46A8-8F30-F8529EA7274F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939B2D1-66F2-4B4B-856C-098372E6A232}" type="parTrans" cxnId="{99B91C2D-DB53-4BD5-825B-49588D825ED2}">
      <dgm:prSet/>
      <dgm:spPr/>
      <dgm:t>
        <a:bodyPr/>
        <a:lstStyle/>
        <a:p>
          <a:endParaRPr lang="ru-RU"/>
        </a:p>
      </dgm:t>
    </dgm:pt>
    <dgm:pt modelId="{08FA657B-118A-4DD8-B6C3-47057488CB63}" type="sibTrans" cxnId="{99B91C2D-DB53-4BD5-825B-49588D825ED2}">
      <dgm:prSet/>
      <dgm:spPr/>
      <dgm:t>
        <a:bodyPr/>
        <a:lstStyle/>
        <a:p>
          <a:endParaRPr lang="ru-RU"/>
        </a:p>
      </dgm:t>
    </dgm:pt>
    <dgm:pt modelId="{152A4CB6-B036-4AE2-B40B-9D7CD5583B12}">
      <dgm:prSet phldrT="[Текст]" custT="1"/>
      <dgm:spPr/>
      <dgm:t>
        <a:bodyPr/>
        <a:lstStyle/>
        <a:p>
          <a:r>
            <a:rPr lang="ru-RU" sz="1300" b="0" i="0" u="none" dirty="0" smtClean="0"/>
            <a:t>своевременно отслеживать изменения, вносимые в нормативные правовые акты, регулирующие порядок учета объемов оборота и розничной продажи алкогольной продукции;</a:t>
          </a:r>
          <a:endParaRPr lang="ru-RU" sz="1300" b="1" i="0" dirty="0">
            <a:latin typeface="Times New Roman" pitchFamily="18" charset="0"/>
            <a:cs typeface="Times New Roman" pitchFamily="18" charset="0"/>
          </a:endParaRPr>
        </a:p>
      </dgm:t>
    </dgm:pt>
    <dgm:pt modelId="{35317ABC-E28F-469E-AB1F-B2FAEB72C909}" type="parTrans" cxnId="{34CC4350-F071-4219-BBA7-B8384C3846FF}">
      <dgm:prSet/>
      <dgm:spPr/>
      <dgm:t>
        <a:bodyPr/>
        <a:lstStyle/>
        <a:p>
          <a:endParaRPr lang="ru-RU"/>
        </a:p>
      </dgm:t>
    </dgm:pt>
    <dgm:pt modelId="{A33C4C0F-04DA-4FB6-84DD-EA14E610CBA4}" type="sibTrans" cxnId="{34CC4350-F071-4219-BBA7-B8384C3846FF}">
      <dgm:prSet/>
      <dgm:spPr/>
      <dgm:t>
        <a:bodyPr/>
        <a:lstStyle/>
        <a:p>
          <a:endParaRPr lang="ru-RU"/>
        </a:p>
      </dgm:t>
    </dgm:pt>
    <dgm:pt modelId="{895C2EB3-0030-4AC6-88A7-15491D1448F4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48334E37-5026-447F-AAFE-328026BEC8FA}" type="sibTrans" cxnId="{30EC4963-E55F-4A47-B2D8-913C3E85B032}">
      <dgm:prSet/>
      <dgm:spPr/>
      <dgm:t>
        <a:bodyPr/>
        <a:lstStyle/>
        <a:p>
          <a:endParaRPr lang="ru-RU"/>
        </a:p>
      </dgm:t>
    </dgm:pt>
    <dgm:pt modelId="{D91EF1F6-D623-4C74-9315-FA83EEDF9F34}" type="parTrans" cxnId="{30EC4963-E55F-4A47-B2D8-913C3E85B032}">
      <dgm:prSet/>
      <dgm:spPr/>
      <dgm:t>
        <a:bodyPr/>
        <a:lstStyle/>
        <a:p>
          <a:endParaRPr lang="ru-RU"/>
        </a:p>
      </dgm:t>
    </dgm:pt>
    <dgm:pt modelId="{5124B513-BA09-410E-8CE5-D6057D6C0CB8}">
      <dgm:prSet phldrT="[Текст]"/>
      <dgm:spPr/>
      <dgm:t>
        <a:bodyPr/>
        <a:lstStyle/>
        <a:p>
          <a:endParaRPr lang="ru-RU" dirty="0"/>
        </a:p>
      </dgm:t>
    </dgm:pt>
    <dgm:pt modelId="{2C18C9E6-DB1B-49C9-B520-631E4788C13B}" type="parTrans" cxnId="{49FF034E-E9B5-48EF-A2FE-C4B8F1E10CC6}">
      <dgm:prSet/>
      <dgm:spPr/>
      <dgm:t>
        <a:bodyPr/>
        <a:lstStyle/>
        <a:p>
          <a:endParaRPr lang="ru-RU"/>
        </a:p>
      </dgm:t>
    </dgm:pt>
    <dgm:pt modelId="{A17E62CB-544E-4782-9AC1-5AD019B7A4FF}" type="sibTrans" cxnId="{49FF034E-E9B5-48EF-A2FE-C4B8F1E10CC6}">
      <dgm:prSet/>
      <dgm:spPr/>
      <dgm:t>
        <a:bodyPr/>
        <a:lstStyle/>
        <a:p>
          <a:endParaRPr lang="ru-RU"/>
        </a:p>
      </dgm:t>
    </dgm:pt>
    <dgm:pt modelId="{64B11696-C146-4FFF-A125-BD715D3C03C1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b="0" i="0" u="none" dirty="0" smtClean="0"/>
            <a:t>использовать в работе информацию, размещаемую </a:t>
          </a:r>
          <a:r>
            <a:rPr lang="ru-RU" sz="1300" b="0" i="0" u="none" dirty="0" err="1" smtClean="0"/>
            <a:t>Росалкогольрегулированием</a:t>
          </a:r>
          <a:r>
            <a:rPr lang="ru-RU" sz="1300" b="0" i="0" u="none" dirty="0" smtClean="0"/>
            <a:t> на официальном </a:t>
          </a:r>
          <a:r>
            <a:rPr lang="ru-RU" sz="1300" b="0" i="0" u="none" dirty="0" err="1" smtClean="0"/>
            <a:t>интернет-порталае</a:t>
          </a:r>
          <a:r>
            <a:rPr lang="ru-RU" sz="1300" b="0" i="0" u="none" dirty="0" smtClean="0"/>
            <a:t>: </a:t>
          </a:r>
          <a:r>
            <a:rPr lang="ru-RU" sz="1300" b="0" i="0" dirty="0" smtClean="0">
              <a:hlinkClick xmlns:r="http://schemas.openxmlformats.org/officeDocument/2006/relationships" r:id=""/>
            </a:rPr>
            <a:t>https://egais.ru</a:t>
          </a:r>
          <a:r>
            <a:rPr lang="ru-RU" sz="1300" b="0" i="0" dirty="0" smtClean="0"/>
            <a:t>;</a:t>
          </a:r>
          <a:endParaRPr lang="ru-RU" sz="1300" b="0" i="0" u="none" dirty="0" smtClean="0">
            <a:latin typeface="Times New Roman" pitchFamily="18" charset="0"/>
            <a:cs typeface="Times New Roman" pitchFamily="18" charset="0"/>
          </a:endParaRPr>
        </a:p>
      </dgm:t>
    </dgm:pt>
    <dgm:pt modelId="{1DAABE59-7B0D-4976-BF55-A04EE85992AD}" type="parTrans" cxnId="{8C0BAFE4-A04B-4203-A74C-03B5B7ABCA20}">
      <dgm:prSet/>
      <dgm:spPr/>
      <dgm:t>
        <a:bodyPr/>
        <a:lstStyle/>
        <a:p>
          <a:endParaRPr lang="ru-RU"/>
        </a:p>
      </dgm:t>
    </dgm:pt>
    <dgm:pt modelId="{C32672AE-5982-4E7D-926A-27FC722BC4DD}" type="sibTrans" cxnId="{8C0BAFE4-A04B-4203-A74C-03B5B7ABCA20}">
      <dgm:prSet/>
      <dgm:spPr/>
      <dgm:t>
        <a:bodyPr/>
        <a:lstStyle/>
        <a:p>
          <a:endParaRPr lang="ru-RU"/>
        </a:p>
      </dgm:t>
    </dgm:pt>
    <dgm:pt modelId="{57C3844E-746C-40FE-9AD0-FB38F54805CE}">
      <dgm:prSet phldrT="[Текст]"/>
      <dgm:spPr/>
      <dgm:t>
        <a:bodyPr/>
        <a:lstStyle/>
        <a:p>
          <a:endParaRPr lang="ru-RU" dirty="0"/>
        </a:p>
      </dgm:t>
    </dgm:pt>
    <dgm:pt modelId="{A93363AA-B56A-4B4F-9D8C-162899AABB17}" type="parTrans" cxnId="{15A1ED65-89AF-493E-95E5-5C5A066F8860}">
      <dgm:prSet/>
      <dgm:spPr/>
      <dgm:t>
        <a:bodyPr/>
        <a:lstStyle/>
        <a:p>
          <a:endParaRPr lang="ru-RU"/>
        </a:p>
      </dgm:t>
    </dgm:pt>
    <dgm:pt modelId="{CE8EBF41-607C-41C6-BA13-AB44E9C62BE1}" type="sibTrans" cxnId="{15A1ED65-89AF-493E-95E5-5C5A066F8860}">
      <dgm:prSet/>
      <dgm:spPr/>
      <dgm:t>
        <a:bodyPr/>
        <a:lstStyle/>
        <a:p>
          <a:endParaRPr lang="ru-RU"/>
        </a:p>
      </dgm:t>
    </dgm:pt>
    <dgm:pt modelId="{AB9C5E82-DD9C-4812-99E4-C27CD0BA78A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b="0" i="0" u="none" dirty="0" smtClean="0"/>
            <a:t>усилить контроль со стороны руководителей организаций, за исполнением должностных обязанностей сотрудниками;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dgm:t>
    </dgm:pt>
    <dgm:pt modelId="{AE089E4C-9358-4B92-AEF7-77E05C1F9C3D}" type="parTrans" cxnId="{52B14698-6219-4AE5-8977-75E881DD9ACA}">
      <dgm:prSet/>
      <dgm:spPr/>
      <dgm:t>
        <a:bodyPr/>
        <a:lstStyle/>
        <a:p>
          <a:endParaRPr lang="ru-RU"/>
        </a:p>
      </dgm:t>
    </dgm:pt>
    <dgm:pt modelId="{A7990B97-E56E-4F31-AE99-248301310D7A}" type="sibTrans" cxnId="{52B14698-6219-4AE5-8977-75E881DD9ACA}">
      <dgm:prSet/>
      <dgm:spPr/>
      <dgm:t>
        <a:bodyPr/>
        <a:lstStyle/>
        <a:p>
          <a:endParaRPr lang="ru-RU"/>
        </a:p>
      </dgm:t>
    </dgm:pt>
    <dgm:pt modelId="{ADF55310-74F5-4C01-80D1-B8DB56FC42B2}">
      <dgm:prSet phldrT="[Текст]" custT="1"/>
      <dgm:spPr/>
      <dgm:t>
        <a:bodyPr/>
        <a:lstStyle/>
        <a:p>
          <a:r>
            <a:rPr lang="ru-RU" sz="1300" b="0" i="0" u="none" dirty="0" smtClean="0"/>
            <a:t>использовать в работе актуальную версию Технической документации к УТМ, доступную в Личном кабинете на портале </a:t>
          </a:r>
          <a:r>
            <a:rPr lang="ru-RU" sz="1300" b="0" i="0" u="none" dirty="0" err="1" smtClean="0"/>
            <a:t>www.egais.ru</a:t>
          </a:r>
          <a:r>
            <a:rPr lang="ru-RU" sz="1300" b="0" i="0" u="none" dirty="0" smtClean="0"/>
            <a:t> в разделе «Транспортный модуль»;</a:t>
          </a:r>
          <a:endParaRPr lang="ru-RU" sz="1300" b="1" i="0" dirty="0">
            <a:latin typeface="Times New Roman" pitchFamily="18" charset="0"/>
            <a:cs typeface="Times New Roman" pitchFamily="18" charset="0"/>
          </a:endParaRPr>
        </a:p>
      </dgm:t>
    </dgm:pt>
    <dgm:pt modelId="{04813CE1-C2D6-47AA-86EF-B23C3E75AC39}" type="parTrans" cxnId="{8BBABE9E-8EA7-4F92-BFCA-7D1F9E00FD43}">
      <dgm:prSet/>
      <dgm:spPr/>
      <dgm:t>
        <a:bodyPr/>
        <a:lstStyle/>
        <a:p>
          <a:endParaRPr lang="ru-RU"/>
        </a:p>
      </dgm:t>
    </dgm:pt>
    <dgm:pt modelId="{E1014AEF-5B45-4AF9-8FAF-30225B66DF14}" type="sibTrans" cxnId="{8BBABE9E-8EA7-4F92-BFCA-7D1F9E00FD43}">
      <dgm:prSet/>
      <dgm:spPr/>
      <dgm:t>
        <a:bodyPr/>
        <a:lstStyle/>
        <a:p>
          <a:endParaRPr lang="ru-RU"/>
        </a:p>
      </dgm:t>
    </dgm:pt>
    <dgm:pt modelId="{B076C1EA-3747-426C-A266-FEEB718C1FF4}">
      <dgm:prSet phldrT="[Текст]" custT="1"/>
      <dgm:spPr/>
      <dgm:t>
        <a:bodyPr/>
        <a:lstStyle/>
        <a:p>
          <a:r>
            <a:rPr lang="ru-RU" sz="1300" b="0" i="0" u="none" dirty="0" smtClean="0"/>
            <a:t>обеспечить обучение и регулярную переподготовку специалистов, осуществляющих фиксацию информации об отгрузке, закупке и розничной продаже алкогольной продукции в единой информационной системе;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dgm:t>
    </dgm:pt>
    <dgm:pt modelId="{D4BC699D-B275-424E-9E6E-96D1A69FA701}" type="sibTrans" cxnId="{2306774E-C54B-4D2F-8053-4B20BBBBC1B5}">
      <dgm:prSet/>
      <dgm:spPr/>
      <dgm:t>
        <a:bodyPr/>
        <a:lstStyle/>
        <a:p>
          <a:endParaRPr lang="ru-RU"/>
        </a:p>
      </dgm:t>
    </dgm:pt>
    <dgm:pt modelId="{D66F9F28-20DA-463B-8A06-47EB22E705B3}" type="parTrans" cxnId="{2306774E-C54B-4D2F-8053-4B20BBBBC1B5}">
      <dgm:prSet/>
      <dgm:spPr/>
      <dgm:t>
        <a:bodyPr/>
        <a:lstStyle/>
        <a:p>
          <a:endParaRPr lang="ru-RU"/>
        </a:p>
      </dgm:t>
    </dgm:pt>
    <dgm:pt modelId="{21D9ED51-C01A-478A-91EA-812F2EEA4362}">
      <dgm:prSet phldrT="[Текст]"/>
      <dgm:spPr/>
      <dgm:t>
        <a:bodyPr/>
        <a:lstStyle/>
        <a:p>
          <a:endParaRPr lang="ru-RU" dirty="0"/>
        </a:p>
      </dgm:t>
    </dgm:pt>
    <dgm:pt modelId="{314DFE97-B4E8-4C92-9F9F-4845EB55A0E9}" type="parTrans" cxnId="{172B242F-D1BC-454B-954F-46F684621CED}">
      <dgm:prSet/>
      <dgm:spPr/>
      <dgm:t>
        <a:bodyPr/>
        <a:lstStyle/>
        <a:p>
          <a:endParaRPr lang="ru-RU"/>
        </a:p>
      </dgm:t>
    </dgm:pt>
    <dgm:pt modelId="{18F55CF1-0261-4102-870B-AC4A17AF73D0}" type="sibTrans" cxnId="{172B242F-D1BC-454B-954F-46F684621CED}">
      <dgm:prSet/>
      <dgm:spPr/>
      <dgm:t>
        <a:bodyPr/>
        <a:lstStyle/>
        <a:p>
          <a:endParaRPr lang="ru-RU"/>
        </a:p>
      </dgm:t>
    </dgm:pt>
    <dgm:pt modelId="{F7A8E762-1993-4434-95AD-FCBC4F389781}">
      <dgm:prSet phldrT="[Текст]"/>
      <dgm:spPr/>
      <dgm:t>
        <a:bodyPr/>
        <a:lstStyle/>
        <a:p>
          <a:endParaRPr lang="ru-RU" dirty="0"/>
        </a:p>
      </dgm:t>
    </dgm:pt>
    <dgm:pt modelId="{4405DD1F-F6F9-46DF-B283-9BBAF018F44D}" type="parTrans" cxnId="{79F3E1BE-0DF2-4257-A88F-0DA07FBD204C}">
      <dgm:prSet/>
      <dgm:spPr/>
      <dgm:t>
        <a:bodyPr/>
        <a:lstStyle/>
        <a:p>
          <a:endParaRPr lang="ru-RU"/>
        </a:p>
      </dgm:t>
    </dgm:pt>
    <dgm:pt modelId="{84F39578-C504-49B6-B7EE-52334A25F862}" type="sibTrans" cxnId="{79F3E1BE-0DF2-4257-A88F-0DA07FBD204C}">
      <dgm:prSet/>
      <dgm:spPr/>
      <dgm:t>
        <a:bodyPr/>
        <a:lstStyle/>
        <a:p>
          <a:endParaRPr lang="ru-RU"/>
        </a:p>
      </dgm:t>
    </dgm:pt>
    <dgm:pt modelId="{038FAEED-789D-452C-B0AA-D24B019F53A4}">
      <dgm:prSet custT="1"/>
      <dgm:spPr/>
      <dgm:t>
        <a:bodyPr/>
        <a:lstStyle/>
        <a:p>
          <a:r>
            <a:rPr lang="ru-RU" sz="1300" b="0" i="0" u="none" dirty="0" smtClean="0"/>
            <a:t>обеспечить техническую возможность по фиксации информации в единой информационной системе, своевременное внесение изменений в случае выявления фиксации недостоверной информации;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4F3C2FA1-D418-49DF-BABC-5620799B9C9A}" type="parTrans" cxnId="{25D11170-ABFC-4F5F-857C-E1B50FAFFA3E}">
      <dgm:prSet/>
      <dgm:spPr/>
    </dgm:pt>
    <dgm:pt modelId="{7D6B9046-1AE3-4714-8EA9-6CE3127CE5A6}" type="sibTrans" cxnId="{25D11170-ABFC-4F5F-857C-E1B50FAFFA3E}">
      <dgm:prSet/>
      <dgm:spPr/>
    </dgm:pt>
    <dgm:pt modelId="{B9C93F0E-1952-4B26-8980-0C5827F627BD}">
      <dgm:prSet custT="1"/>
      <dgm:spPr/>
      <dgm:t>
        <a:bodyPr/>
        <a:lstStyle/>
        <a:p>
          <a:r>
            <a:rPr lang="ru-RU" sz="1300" b="0" i="0" u="none" dirty="0" smtClean="0"/>
            <a:t>обеспечить надлежащее техническое состояние средств фиксации и передачи информации в единую информационную систему, своевременное обновление версий единой информационной системы и  своевременную активацию сертификата ключа проверки электронной подписи.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BE4886D4-1588-4640-85A4-ACAB1360F5B6}" type="parTrans" cxnId="{47F6B48F-CF5F-44F6-A8B6-BD75ABC53679}">
      <dgm:prSet/>
      <dgm:spPr/>
    </dgm:pt>
    <dgm:pt modelId="{0F5F3E2F-8E8B-41B6-919D-86DF02D7A7E8}" type="sibTrans" cxnId="{47F6B48F-CF5F-44F6-A8B6-BD75ABC53679}">
      <dgm:prSet/>
      <dgm:spPr/>
    </dgm:pt>
    <dgm:pt modelId="{5BEACDA1-8969-4E9C-8652-2D1B057D5123}" type="pres">
      <dgm:prSet presAssocID="{57F33457-97BB-41A9-B8EC-3658740DA73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AD72AF-FEAB-4805-A7BC-E6F101AEB7C0}" type="pres">
      <dgm:prSet presAssocID="{5840874A-C8EC-4F3D-808B-70CECC2361F5}" presName="composite" presStyleCnt="0"/>
      <dgm:spPr/>
      <dgm:t>
        <a:bodyPr/>
        <a:lstStyle/>
        <a:p>
          <a:endParaRPr lang="ru-RU"/>
        </a:p>
      </dgm:t>
    </dgm:pt>
    <dgm:pt modelId="{F0042D60-63A3-4649-A7FA-1C5191311350}" type="pres">
      <dgm:prSet presAssocID="{5840874A-C8EC-4F3D-808B-70CECC2361F5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0B98AA-DFA8-4CB4-92AF-8D709D75859E}" type="pres">
      <dgm:prSet presAssocID="{5840874A-C8EC-4F3D-808B-70CECC2361F5}" presName="descendantText" presStyleLbl="alignAcc1" presStyleIdx="0" presStyleCnt="7" custScaleY="191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3B842-7D4B-49B9-BB38-578803900ED8}" type="pres">
      <dgm:prSet presAssocID="{179FF3C0-705B-4E15-A7A8-419C96234633}" presName="sp" presStyleCnt="0"/>
      <dgm:spPr/>
      <dgm:t>
        <a:bodyPr/>
        <a:lstStyle/>
        <a:p>
          <a:endParaRPr lang="ru-RU"/>
        </a:p>
      </dgm:t>
    </dgm:pt>
    <dgm:pt modelId="{65BFEDC0-FBC8-4317-A4E2-AEB2FE2EEBB2}" type="pres">
      <dgm:prSet presAssocID="{3C610BAB-B000-46A8-8F30-F8529EA7274F}" presName="composite" presStyleCnt="0"/>
      <dgm:spPr/>
      <dgm:t>
        <a:bodyPr/>
        <a:lstStyle/>
        <a:p>
          <a:endParaRPr lang="ru-RU"/>
        </a:p>
      </dgm:t>
    </dgm:pt>
    <dgm:pt modelId="{FCA0E27A-2374-408A-A4AF-BF8049774DD4}" type="pres">
      <dgm:prSet presAssocID="{3C610BAB-B000-46A8-8F30-F8529EA7274F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423A8-DD7D-481D-8200-C8648DFF0B47}" type="pres">
      <dgm:prSet presAssocID="{3C610BAB-B000-46A8-8F30-F8529EA7274F}" presName="descendantText" presStyleLbl="alignAcc1" presStyleIdx="1" presStyleCnt="7" custScaleY="222360" custLinFactNeighborX="959" custLinFactNeighborY="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1A7784-630B-4EA8-BBE3-2F8159522BBA}" type="pres">
      <dgm:prSet presAssocID="{08FA657B-118A-4DD8-B6C3-47057488CB63}" presName="sp" presStyleCnt="0"/>
      <dgm:spPr/>
      <dgm:t>
        <a:bodyPr/>
        <a:lstStyle/>
        <a:p>
          <a:endParaRPr lang="ru-RU"/>
        </a:p>
      </dgm:t>
    </dgm:pt>
    <dgm:pt modelId="{144EAD60-5AAF-4935-AF44-CDA67C89608F}" type="pres">
      <dgm:prSet presAssocID="{895C2EB3-0030-4AC6-88A7-15491D1448F4}" presName="composite" presStyleCnt="0"/>
      <dgm:spPr/>
      <dgm:t>
        <a:bodyPr/>
        <a:lstStyle/>
        <a:p>
          <a:endParaRPr lang="ru-RU"/>
        </a:p>
      </dgm:t>
    </dgm:pt>
    <dgm:pt modelId="{ED8AB6C8-1A87-4098-81A5-B9A0A1641FF4}" type="pres">
      <dgm:prSet presAssocID="{895C2EB3-0030-4AC6-88A7-15491D1448F4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71677-9048-469B-B1C6-016A5ECB4633}" type="pres">
      <dgm:prSet presAssocID="{895C2EB3-0030-4AC6-88A7-15491D1448F4}" presName="descendantText" presStyleLbl="alignAcc1" presStyleIdx="2" presStyleCnt="7" custScaleY="138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EADA0-D75E-4B72-A50F-C6E296161FDB}" type="pres">
      <dgm:prSet presAssocID="{48334E37-5026-447F-AAFE-328026BEC8FA}" presName="sp" presStyleCnt="0"/>
      <dgm:spPr/>
      <dgm:t>
        <a:bodyPr/>
        <a:lstStyle/>
        <a:p>
          <a:endParaRPr lang="ru-RU"/>
        </a:p>
      </dgm:t>
    </dgm:pt>
    <dgm:pt modelId="{A0A77DA1-582B-4E6E-8B5A-68CF5A8CD698}" type="pres">
      <dgm:prSet presAssocID="{5124B513-BA09-410E-8CE5-D6057D6C0CB8}" presName="composite" presStyleCnt="0"/>
      <dgm:spPr/>
      <dgm:t>
        <a:bodyPr/>
        <a:lstStyle/>
        <a:p>
          <a:endParaRPr lang="ru-RU"/>
        </a:p>
      </dgm:t>
    </dgm:pt>
    <dgm:pt modelId="{75104747-EBCC-4387-B543-607F8174BF29}" type="pres">
      <dgm:prSet presAssocID="{5124B513-BA09-410E-8CE5-D6057D6C0CB8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D05E87-84FD-4F86-98A7-4F74A0F7DDB8}" type="pres">
      <dgm:prSet presAssocID="{5124B513-BA09-410E-8CE5-D6057D6C0CB8}" presName="descendantText" presStyleLbl="alignAcc1" presStyleIdx="3" presStyleCnt="7" custScaleY="1460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82FA9-54A5-4073-ABB5-9FADA2AB2D67}" type="pres">
      <dgm:prSet presAssocID="{A17E62CB-544E-4782-9AC1-5AD019B7A4FF}" presName="sp" presStyleCnt="0"/>
      <dgm:spPr/>
      <dgm:t>
        <a:bodyPr/>
        <a:lstStyle/>
        <a:p>
          <a:endParaRPr lang="ru-RU"/>
        </a:p>
      </dgm:t>
    </dgm:pt>
    <dgm:pt modelId="{04104C9E-10C2-4D8E-8644-A0FA20BDD7B6}" type="pres">
      <dgm:prSet presAssocID="{57C3844E-746C-40FE-9AD0-FB38F54805CE}" presName="composite" presStyleCnt="0"/>
      <dgm:spPr/>
      <dgm:t>
        <a:bodyPr/>
        <a:lstStyle/>
        <a:p>
          <a:endParaRPr lang="ru-RU"/>
        </a:p>
      </dgm:t>
    </dgm:pt>
    <dgm:pt modelId="{6CA1F081-944B-4C84-B7F1-3D7E5D5C12F2}" type="pres">
      <dgm:prSet presAssocID="{57C3844E-746C-40FE-9AD0-FB38F54805CE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86B53-D61D-41BA-B81F-939BE41B4B26}" type="pres">
      <dgm:prSet presAssocID="{57C3844E-746C-40FE-9AD0-FB38F54805CE}" presName="descendantText" presStyleLbl="alignAcc1" presStyleIdx="4" presStyleCnt="7" custScaleY="129787" custLinFactNeighborX="585" custLinFactNeighborY="7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D0DA7-F77D-44CF-AF44-5CF55DC4419E}" type="pres">
      <dgm:prSet presAssocID="{CE8EBF41-607C-41C6-BA13-AB44E9C62BE1}" presName="sp" presStyleCnt="0"/>
      <dgm:spPr/>
      <dgm:t>
        <a:bodyPr/>
        <a:lstStyle/>
        <a:p>
          <a:endParaRPr lang="ru-RU"/>
        </a:p>
      </dgm:t>
    </dgm:pt>
    <dgm:pt modelId="{3D1C13E1-292B-4FD0-A29C-B7CC5CEE3D37}" type="pres">
      <dgm:prSet presAssocID="{21D9ED51-C01A-478A-91EA-812F2EEA4362}" presName="composite" presStyleCnt="0"/>
      <dgm:spPr/>
    </dgm:pt>
    <dgm:pt modelId="{60E13BBE-0991-4990-B5AE-3A697DB77A9F}" type="pres">
      <dgm:prSet presAssocID="{21D9ED51-C01A-478A-91EA-812F2EEA4362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D0746-8BA0-472D-A837-9490A5481F93}" type="pres">
      <dgm:prSet presAssocID="{21D9ED51-C01A-478A-91EA-812F2EEA4362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60E888-3BED-483E-90CB-76D6D8F410E7}" type="pres">
      <dgm:prSet presAssocID="{18F55CF1-0261-4102-870B-AC4A17AF73D0}" presName="sp" presStyleCnt="0"/>
      <dgm:spPr/>
    </dgm:pt>
    <dgm:pt modelId="{EF1612FF-4DEC-44A7-963C-E7CBF2AD9807}" type="pres">
      <dgm:prSet presAssocID="{F7A8E762-1993-4434-95AD-FCBC4F389781}" presName="composite" presStyleCnt="0"/>
      <dgm:spPr/>
    </dgm:pt>
    <dgm:pt modelId="{80C3017E-8F66-4F6F-B14B-2E0890205746}" type="pres">
      <dgm:prSet presAssocID="{F7A8E762-1993-4434-95AD-FCBC4F389781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8B288-B188-484D-ABC7-6D226B4A82E0}" type="pres">
      <dgm:prSet presAssocID="{F7A8E762-1993-4434-95AD-FCBC4F389781}" presName="descendantText" presStyleLbl="alignAcc1" presStyleIdx="6" presStyleCnt="7" custScaleY="156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A1ED65-89AF-493E-95E5-5C5A066F8860}" srcId="{57F33457-97BB-41A9-B8EC-3658740DA735}" destId="{57C3844E-746C-40FE-9AD0-FB38F54805CE}" srcOrd="4" destOrd="0" parTransId="{A93363AA-B56A-4B4F-9D8C-162899AABB17}" sibTransId="{CE8EBF41-607C-41C6-BA13-AB44E9C62BE1}"/>
    <dgm:cxn modelId="{60914ED7-28E0-4371-956C-9A5F4EDB1EF8}" type="presOf" srcId="{B9C93F0E-1952-4B26-8980-0C5827F627BD}" destId="{31C8B288-B188-484D-ABC7-6D226B4A82E0}" srcOrd="0" destOrd="0" presId="urn:microsoft.com/office/officeart/2005/8/layout/chevron2"/>
    <dgm:cxn modelId="{2306774E-C54B-4D2F-8053-4B20BBBBC1B5}" srcId="{5840874A-C8EC-4F3D-808B-70CECC2361F5}" destId="{B076C1EA-3747-426C-A266-FEEB718C1FF4}" srcOrd="0" destOrd="0" parTransId="{D66F9F28-20DA-463B-8A06-47EB22E705B3}" sibTransId="{D4BC699D-B275-424E-9E6E-96D1A69FA701}"/>
    <dgm:cxn modelId="{443EB2F3-82F7-47AD-A212-F7B7E004FE8B}" type="presOf" srcId="{ADF55310-74F5-4C01-80D1-B8DB56FC42B2}" destId="{0FE71677-9048-469B-B1C6-016A5ECB4633}" srcOrd="0" destOrd="0" presId="urn:microsoft.com/office/officeart/2005/8/layout/chevron2"/>
    <dgm:cxn modelId="{52345CDF-2B61-4E64-88F7-CD2B3E7537E2}" type="presOf" srcId="{F7A8E762-1993-4434-95AD-FCBC4F389781}" destId="{80C3017E-8F66-4F6F-B14B-2E0890205746}" srcOrd="0" destOrd="0" presId="urn:microsoft.com/office/officeart/2005/8/layout/chevron2"/>
    <dgm:cxn modelId="{172B242F-D1BC-454B-954F-46F684621CED}" srcId="{57F33457-97BB-41A9-B8EC-3658740DA735}" destId="{21D9ED51-C01A-478A-91EA-812F2EEA4362}" srcOrd="5" destOrd="0" parTransId="{314DFE97-B4E8-4C92-9F9F-4845EB55A0E9}" sibTransId="{18F55CF1-0261-4102-870B-AC4A17AF73D0}"/>
    <dgm:cxn modelId="{C5170914-126B-419F-9C7C-8FD8F20D37AD}" type="presOf" srcId="{5124B513-BA09-410E-8CE5-D6057D6C0CB8}" destId="{75104747-EBCC-4387-B543-607F8174BF29}" srcOrd="0" destOrd="0" presId="urn:microsoft.com/office/officeart/2005/8/layout/chevron2"/>
    <dgm:cxn modelId="{99B91C2D-DB53-4BD5-825B-49588D825ED2}" srcId="{57F33457-97BB-41A9-B8EC-3658740DA735}" destId="{3C610BAB-B000-46A8-8F30-F8529EA7274F}" srcOrd="1" destOrd="0" parTransId="{3939B2D1-66F2-4B4B-856C-098372E6A232}" sibTransId="{08FA657B-118A-4DD8-B6C3-47057488CB63}"/>
    <dgm:cxn modelId="{15551FEE-52CB-4C01-952A-36D6A26BBFDE}" type="presOf" srcId="{B076C1EA-3747-426C-A266-FEEB718C1FF4}" destId="{3F0B98AA-DFA8-4CB4-92AF-8D709D75859E}" srcOrd="0" destOrd="0" presId="urn:microsoft.com/office/officeart/2005/8/layout/chevron2"/>
    <dgm:cxn modelId="{708B5C12-8FD2-4B05-BE2F-967000F5A820}" type="presOf" srcId="{21D9ED51-C01A-478A-91EA-812F2EEA4362}" destId="{60E13BBE-0991-4990-B5AE-3A697DB77A9F}" srcOrd="0" destOrd="0" presId="urn:microsoft.com/office/officeart/2005/8/layout/chevron2"/>
    <dgm:cxn modelId="{831C0C29-1342-4833-83EE-47B60E9DDE13}" type="presOf" srcId="{152A4CB6-B036-4AE2-B40B-9D7CD5583B12}" destId="{328423A8-DD7D-481D-8200-C8648DFF0B47}" srcOrd="0" destOrd="0" presId="urn:microsoft.com/office/officeart/2005/8/layout/chevron2"/>
    <dgm:cxn modelId="{47F6B48F-CF5F-44F6-A8B6-BD75ABC53679}" srcId="{F7A8E762-1993-4434-95AD-FCBC4F389781}" destId="{B9C93F0E-1952-4B26-8980-0C5827F627BD}" srcOrd="0" destOrd="0" parTransId="{BE4886D4-1588-4640-85A4-ACAB1360F5B6}" sibTransId="{0F5F3E2F-8E8B-41B6-919D-86DF02D7A7E8}"/>
    <dgm:cxn modelId="{44A4E138-9062-4AA4-8F43-3F3F6DA4130D}" type="presOf" srcId="{64B11696-C146-4FFF-A125-BD715D3C03C1}" destId="{A2D05E87-84FD-4F86-98A7-4F74A0F7DDB8}" srcOrd="0" destOrd="0" presId="urn:microsoft.com/office/officeart/2005/8/layout/chevron2"/>
    <dgm:cxn modelId="{9D037D99-70CA-4B3C-B121-616A28D4855F}" type="presOf" srcId="{57F33457-97BB-41A9-B8EC-3658740DA735}" destId="{5BEACDA1-8969-4E9C-8652-2D1B057D5123}" srcOrd="0" destOrd="0" presId="urn:microsoft.com/office/officeart/2005/8/layout/chevron2"/>
    <dgm:cxn modelId="{49FF034E-E9B5-48EF-A2FE-C4B8F1E10CC6}" srcId="{57F33457-97BB-41A9-B8EC-3658740DA735}" destId="{5124B513-BA09-410E-8CE5-D6057D6C0CB8}" srcOrd="3" destOrd="0" parTransId="{2C18C9E6-DB1B-49C9-B520-631E4788C13B}" sibTransId="{A17E62CB-544E-4782-9AC1-5AD019B7A4FF}"/>
    <dgm:cxn modelId="{6594A335-4DB2-4570-A771-66001EFC1E26}" type="presOf" srcId="{895C2EB3-0030-4AC6-88A7-15491D1448F4}" destId="{ED8AB6C8-1A87-4098-81A5-B9A0A1641FF4}" srcOrd="0" destOrd="0" presId="urn:microsoft.com/office/officeart/2005/8/layout/chevron2"/>
    <dgm:cxn modelId="{47623501-F66C-48D2-88C0-22CF3663D36F}" type="presOf" srcId="{038FAEED-789D-452C-B0AA-D24B019F53A4}" destId="{09FD0746-8BA0-472D-A837-9490A5481F93}" srcOrd="0" destOrd="0" presId="urn:microsoft.com/office/officeart/2005/8/layout/chevron2"/>
    <dgm:cxn modelId="{DEB29FF5-6ED7-474A-B079-0D347C1F43BA}" type="presOf" srcId="{3C610BAB-B000-46A8-8F30-F8529EA7274F}" destId="{FCA0E27A-2374-408A-A4AF-BF8049774DD4}" srcOrd="0" destOrd="0" presId="urn:microsoft.com/office/officeart/2005/8/layout/chevron2"/>
    <dgm:cxn modelId="{25D11170-ABFC-4F5F-857C-E1B50FAFFA3E}" srcId="{21D9ED51-C01A-478A-91EA-812F2EEA4362}" destId="{038FAEED-789D-452C-B0AA-D24B019F53A4}" srcOrd="0" destOrd="0" parTransId="{4F3C2FA1-D418-49DF-BABC-5620799B9C9A}" sibTransId="{7D6B9046-1AE3-4714-8EA9-6CE3127CE5A6}"/>
    <dgm:cxn modelId="{8BBABE9E-8EA7-4F92-BFCA-7D1F9E00FD43}" srcId="{895C2EB3-0030-4AC6-88A7-15491D1448F4}" destId="{ADF55310-74F5-4C01-80D1-B8DB56FC42B2}" srcOrd="0" destOrd="0" parTransId="{04813CE1-C2D6-47AA-86EF-B23C3E75AC39}" sibTransId="{E1014AEF-5B45-4AF9-8FAF-30225B66DF14}"/>
    <dgm:cxn modelId="{14729B8E-0062-4EBD-8C3E-ADDAE80C285B}" type="presOf" srcId="{57C3844E-746C-40FE-9AD0-FB38F54805CE}" destId="{6CA1F081-944B-4C84-B7F1-3D7E5D5C12F2}" srcOrd="0" destOrd="0" presId="urn:microsoft.com/office/officeart/2005/8/layout/chevron2"/>
    <dgm:cxn modelId="{79F3E1BE-0DF2-4257-A88F-0DA07FBD204C}" srcId="{57F33457-97BB-41A9-B8EC-3658740DA735}" destId="{F7A8E762-1993-4434-95AD-FCBC4F389781}" srcOrd="6" destOrd="0" parTransId="{4405DD1F-F6F9-46DF-B283-9BBAF018F44D}" sibTransId="{84F39578-C504-49B6-B7EE-52334A25F862}"/>
    <dgm:cxn modelId="{26B4041F-B949-4C59-9045-FDE118E09620}" type="presOf" srcId="{AB9C5E82-DD9C-4812-99E4-C27CD0BA78A5}" destId="{EF686B53-D61D-41BA-B81F-939BE41B4B26}" srcOrd="0" destOrd="0" presId="urn:microsoft.com/office/officeart/2005/8/layout/chevron2"/>
    <dgm:cxn modelId="{8C0BAFE4-A04B-4203-A74C-03B5B7ABCA20}" srcId="{5124B513-BA09-410E-8CE5-D6057D6C0CB8}" destId="{64B11696-C146-4FFF-A125-BD715D3C03C1}" srcOrd="0" destOrd="0" parTransId="{1DAABE59-7B0D-4976-BF55-A04EE85992AD}" sibTransId="{C32672AE-5982-4E7D-926A-27FC722BC4DD}"/>
    <dgm:cxn modelId="{30EC4963-E55F-4A47-B2D8-913C3E85B032}" srcId="{57F33457-97BB-41A9-B8EC-3658740DA735}" destId="{895C2EB3-0030-4AC6-88A7-15491D1448F4}" srcOrd="2" destOrd="0" parTransId="{D91EF1F6-D623-4C74-9315-FA83EEDF9F34}" sibTransId="{48334E37-5026-447F-AAFE-328026BEC8FA}"/>
    <dgm:cxn modelId="{52B14698-6219-4AE5-8977-75E881DD9ACA}" srcId="{57C3844E-746C-40FE-9AD0-FB38F54805CE}" destId="{AB9C5E82-DD9C-4812-99E4-C27CD0BA78A5}" srcOrd="0" destOrd="0" parTransId="{AE089E4C-9358-4B92-AEF7-77E05C1F9C3D}" sibTransId="{A7990B97-E56E-4F31-AE99-248301310D7A}"/>
    <dgm:cxn modelId="{34CC4350-F071-4219-BBA7-B8384C3846FF}" srcId="{3C610BAB-B000-46A8-8F30-F8529EA7274F}" destId="{152A4CB6-B036-4AE2-B40B-9D7CD5583B12}" srcOrd="0" destOrd="0" parTransId="{35317ABC-E28F-469E-AB1F-B2FAEB72C909}" sibTransId="{A33C4C0F-04DA-4FB6-84DD-EA14E610CBA4}"/>
    <dgm:cxn modelId="{2DBC2EB7-388E-48DB-8631-2C080FE73704}" type="presOf" srcId="{5840874A-C8EC-4F3D-808B-70CECC2361F5}" destId="{F0042D60-63A3-4649-A7FA-1C5191311350}" srcOrd="0" destOrd="0" presId="urn:microsoft.com/office/officeart/2005/8/layout/chevron2"/>
    <dgm:cxn modelId="{277F092D-23FE-4FFA-992E-D004FD94EB7A}" srcId="{57F33457-97BB-41A9-B8EC-3658740DA735}" destId="{5840874A-C8EC-4F3D-808B-70CECC2361F5}" srcOrd="0" destOrd="0" parTransId="{BB463706-3662-4E0D-83FF-77F5F7652D9B}" sibTransId="{179FF3C0-705B-4E15-A7A8-419C96234633}"/>
    <dgm:cxn modelId="{0B4E409E-20A4-4418-B315-A1B0AC2F4D1E}" type="presParOf" srcId="{5BEACDA1-8969-4E9C-8652-2D1B057D5123}" destId="{2EAD72AF-FEAB-4805-A7BC-E6F101AEB7C0}" srcOrd="0" destOrd="0" presId="urn:microsoft.com/office/officeart/2005/8/layout/chevron2"/>
    <dgm:cxn modelId="{6ABF0ADB-0B1C-446A-901F-FF7211E63545}" type="presParOf" srcId="{2EAD72AF-FEAB-4805-A7BC-E6F101AEB7C0}" destId="{F0042D60-63A3-4649-A7FA-1C5191311350}" srcOrd="0" destOrd="0" presId="urn:microsoft.com/office/officeart/2005/8/layout/chevron2"/>
    <dgm:cxn modelId="{5969986C-2F24-43B9-A6E6-CC847C0D2499}" type="presParOf" srcId="{2EAD72AF-FEAB-4805-A7BC-E6F101AEB7C0}" destId="{3F0B98AA-DFA8-4CB4-92AF-8D709D75859E}" srcOrd="1" destOrd="0" presId="urn:microsoft.com/office/officeart/2005/8/layout/chevron2"/>
    <dgm:cxn modelId="{FBAB2541-2505-4E52-AC32-2F4A7CE5FF04}" type="presParOf" srcId="{5BEACDA1-8969-4E9C-8652-2D1B057D5123}" destId="{C313B842-7D4B-49B9-BB38-578803900ED8}" srcOrd="1" destOrd="0" presId="urn:microsoft.com/office/officeart/2005/8/layout/chevron2"/>
    <dgm:cxn modelId="{786C91ED-7BCF-4AB2-BAC0-9B46AA5B8213}" type="presParOf" srcId="{5BEACDA1-8969-4E9C-8652-2D1B057D5123}" destId="{65BFEDC0-FBC8-4317-A4E2-AEB2FE2EEBB2}" srcOrd="2" destOrd="0" presId="urn:microsoft.com/office/officeart/2005/8/layout/chevron2"/>
    <dgm:cxn modelId="{711EDFDF-D2F9-4E2C-8D5C-8DFAC5640CD0}" type="presParOf" srcId="{65BFEDC0-FBC8-4317-A4E2-AEB2FE2EEBB2}" destId="{FCA0E27A-2374-408A-A4AF-BF8049774DD4}" srcOrd="0" destOrd="0" presId="urn:microsoft.com/office/officeart/2005/8/layout/chevron2"/>
    <dgm:cxn modelId="{2E7233D9-319D-496F-BE1F-5A3DF4549BF2}" type="presParOf" srcId="{65BFEDC0-FBC8-4317-A4E2-AEB2FE2EEBB2}" destId="{328423A8-DD7D-481D-8200-C8648DFF0B47}" srcOrd="1" destOrd="0" presId="urn:microsoft.com/office/officeart/2005/8/layout/chevron2"/>
    <dgm:cxn modelId="{A8128B59-EFCE-4D48-B7E8-2BD96BDF3982}" type="presParOf" srcId="{5BEACDA1-8969-4E9C-8652-2D1B057D5123}" destId="{BB1A7784-630B-4EA8-BBE3-2F8159522BBA}" srcOrd="3" destOrd="0" presId="urn:microsoft.com/office/officeart/2005/8/layout/chevron2"/>
    <dgm:cxn modelId="{F7290DF8-9A02-41F4-9AC6-FCD200C68BE2}" type="presParOf" srcId="{5BEACDA1-8969-4E9C-8652-2D1B057D5123}" destId="{144EAD60-5AAF-4935-AF44-CDA67C89608F}" srcOrd="4" destOrd="0" presId="urn:microsoft.com/office/officeart/2005/8/layout/chevron2"/>
    <dgm:cxn modelId="{DB8B77EA-C64D-4C43-B5F1-9C5D11B466E8}" type="presParOf" srcId="{144EAD60-5AAF-4935-AF44-CDA67C89608F}" destId="{ED8AB6C8-1A87-4098-81A5-B9A0A1641FF4}" srcOrd="0" destOrd="0" presId="urn:microsoft.com/office/officeart/2005/8/layout/chevron2"/>
    <dgm:cxn modelId="{816596D3-3068-4081-A25E-A4B2B705095E}" type="presParOf" srcId="{144EAD60-5AAF-4935-AF44-CDA67C89608F}" destId="{0FE71677-9048-469B-B1C6-016A5ECB4633}" srcOrd="1" destOrd="0" presId="urn:microsoft.com/office/officeart/2005/8/layout/chevron2"/>
    <dgm:cxn modelId="{C9AA07F1-4930-4FFB-A56B-DAD92AFFFA4D}" type="presParOf" srcId="{5BEACDA1-8969-4E9C-8652-2D1B057D5123}" destId="{3AAEADA0-D75E-4B72-A50F-C6E296161FDB}" srcOrd="5" destOrd="0" presId="urn:microsoft.com/office/officeart/2005/8/layout/chevron2"/>
    <dgm:cxn modelId="{96BCA4F5-10A3-4FB5-B2AB-564FDE91FDF5}" type="presParOf" srcId="{5BEACDA1-8969-4E9C-8652-2D1B057D5123}" destId="{A0A77DA1-582B-4E6E-8B5A-68CF5A8CD698}" srcOrd="6" destOrd="0" presId="urn:microsoft.com/office/officeart/2005/8/layout/chevron2"/>
    <dgm:cxn modelId="{90DF8EB4-2F33-4FDC-A1DF-B1D308B40D3E}" type="presParOf" srcId="{A0A77DA1-582B-4E6E-8B5A-68CF5A8CD698}" destId="{75104747-EBCC-4387-B543-607F8174BF29}" srcOrd="0" destOrd="0" presId="urn:microsoft.com/office/officeart/2005/8/layout/chevron2"/>
    <dgm:cxn modelId="{CEE6238E-0A5B-4C36-BFF7-70F172737551}" type="presParOf" srcId="{A0A77DA1-582B-4E6E-8B5A-68CF5A8CD698}" destId="{A2D05E87-84FD-4F86-98A7-4F74A0F7DDB8}" srcOrd="1" destOrd="0" presId="urn:microsoft.com/office/officeart/2005/8/layout/chevron2"/>
    <dgm:cxn modelId="{F7DAF6EF-4003-473A-85CA-024AFEDC1EAF}" type="presParOf" srcId="{5BEACDA1-8969-4E9C-8652-2D1B057D5123}" destId="{E6682FA9-54A5-4073-ABB5-9FADA2AB2D67}" srcOrd="7" destOrd="0" presId="urn:microsoft.com/office/officeart/2005/8/layout/chevron2"/>
    <dgm:cxn modelId="{07C9B131-95AB-49FE-AB9F-C159B3624E23}" type="presParOf" srcId="{5BEACDA1-8969-4E9C-8652-2D1B057D5123}" destId="{04104C9E-10C2-4D8E-8644-A0FA20BDD7B6}" srcOrd="8" destOrd="0" presId="urn:microsoft.com/office/officeart/2005/8/layout/chevron2"/>
    <dgm:cxn modelId="{80CEBDBA-A314-4B4B-9F44-4E09C0AA1C2D}" type="presParOf" srcId="{04104C9E-10C2-4D8E-8644-A0FA20BDD7B6}" destId="{6CA1F081-944B-4C84-B7F1-3D7E5D5C12F2}" srcOrd="0" destOrd="0" presId="urn:microsoft.com/office/officeart/2005/8/layout/chevron2"/>
    <dgm:cxn modelId="{2B587970-2520-4BA3-BE9D-18BFCFC956EF}" type="presParOf" srcId="{04104C9E-10C2-4D8E-8644-A0FA20BDD7B6}" destId="{EF686B53-D61D-41BA-B81F-939BE41B4B26}" srcOrd="1" destOrd="0" presId="urn:microsoft.com/office/officeart/2005/8/layout/chevron2"/>
    <dgm:cxn modelId="{1ADDB68C-A938-4AC3-BBDF-E9CC87546F13}" type="presParOf" srcId="{5BEACDA1-8969-4E9C-8652-2D1B057D5123}" destId="{550D0DA7-F77D-44CF-AF44-5CF55DC4419E}" srcOrd="9" destOrd="0" presId="urn:microsoft.com/office/officeart/2005/8/layout/chevron2"/>
    <dgm:cxn modelId="{41A8450E-436C-4661-A88F-8C14A1ECF0D0}" type="presParOf" srcId="{5BEACDA1-8969-4E9C-8652-2D1B057D5123}" destId="{3D1C13E1-292B-4FD0-A29C-B7CC5CEE3D37}" srcOrd="10" destOrd="0" presId="urn:microsoft.com/office/officeart/2005/8/layout/chevron2"/>
    <dgm:cxn modelId="{7014F039-6131-4A98-AE90-CE61B6932016}" type="presParOf" srcId="{3D1C13E1-292B-4FD0-A29C-B7CC5CEE3D37}" destId="{60E13BBE-0991-4990-B5AE-3A697DB77A9F}" srcOrd="0" destOrd="0" presId="urn:microsoft.com/office/officeart/2005/8/layout/chevron2"/>
    <dgm:cxn modelId="{D5800982-E0A8-4400-82E6-2061B8416659}" type="presParOf" srcId="{3D1C13E1-292B-4FD0-A29C-B7CC5CEE3D37}" destId="{09FD0746-8BA0-472D-A837-9490A5481F93}" srcOrd="1" destOrd="0" presId="urn:microsoft.com/office/officeart/2005/8/layout/chevron2"/>
    <dgm:cxn modelId="{3BCA228B-C1A6-4FAF-A99B-633B0529986F}" type="presParOf" srcId="{5BEACDA1-8969-4E9C-8652-2D1B057D5123}" destId="{FA60E888-3BED-483E-90CB-76D6D8F410E7}" srcOrd="11" destOrd="0" presId="urn:microsoft.com/office/officeart/2005/8/layout/chevron2"/>
    <dgm:cxn modelId="{1D0D62FD-D7AB-46DD-AA07-F39805198D93}" type="presParOf" srcId="{5BEACDA1-8969-4E9C-8652-2D1B057D5123}" destId="{EF1612FF-4DEC-44A7-963C-E7CBF2AD9807}" srcOrd="12" destOrd="0" presId="urn:microsoft.com/office/officeart/2005/8/layout/chevron2"/>
    <dgm:cxn modelId="{B2085875-AB6B-4444-ADF4-7A8D7116A082}" type="presParOf" srcId="{EF1612FF-4DEC-44A7-963C-E7CBF2AD9807}" destId="{80C3017E-8F66-4F6F-B14B-2E0890205746}" srcOrd="0" destOrd="0" presId="urn:microsoft.com/office/officeart/2005/8/layout/chevron2"/>
    <dgm:cxn modelId="{E02302B2-9B07-4E87-B945-11A0245EE83F}" type="presParOf" srcId="{EF1612FF-4DEC-44A7-963C-E7CBF2AD9807}" destId="{31C8B288-B188-484D-ABC7-6D226B4A82E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62BC9E-116B-4398-9A21-5BEF740C19FE}" type="doc">
      <dgm:prSet loTypeId="urn:microsoft.com/office/officeart/2005/8/layout/hierarchy4" loCatId="hierarchy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118E120D-9780-4A93-A932-315CA5BBEB68}">
      <dgm:prSet phldrT="[Текст]" custT="1"/>
      <dgm:spPr/>
      <dgm:t>
        <a:bodyPr/>
        <a:lstStyle/>
        <a:p>
          <a:r>
            <a:rPr lang="ru-RU" sz="2100" b="1" dirty="0" smtClean="0"/>
            <a:t>Приказом № 397 от  17.12.2020</a:t>
          </a:r>
          <a:r>
            <a:rPr lang="en-US" sz="2100" b="1" dirty="0" smtClean="0"/>
            <a:t/>
          </a:r>
          <a:br>
            <a:rPr lang="en-US" sz="2100" b="1" dirty="0" smtClean="0"/>
          </a:br>
          <a:r>
            <a:rPr lang="ru-RU" sz="2100" b="1" dirty="0" smtClean="0"/>
            <a:t> утверждены</a:t>
          </a:r>
          <a:endParaRPr lang="ru-RU" sz="2100" b="1" dirty="0"/>
        </a:p>
      </dgm:t>
    </dgm:pt>
    <dgm:pt modelId="{7FC3B1EE-A77B-45DB-A1E7-F9F446EF4429}" type="parTrans" cxnId="{52CC654E-1CCF-4F97-AEB9-81FDE2250223}">
      <dgm:prSet/>
      <dgm:spPr/>
      <dgm:t>
        <a:bodyPr/>
        <a:lstStyle/>
        <a:p>
          <a:endParaRPr lang="ru-RU"/>
        </a:p>
      </dgm:t>
    </dgm:pt>
    <dgm:pt modelId="{8A4414FD-32C2-473C-86FB-60A2946E6B49}" type="sibTrans" cxnId="{52CC654E-1CCF-4F97-AEB9-81FDE2250223}">
      <dgm:prSet/>
      <dgm:spPr/>
      <dgm:t>
        <a:bodyPr/>
        <a:lstStyle/>
        <a:p>
          <a:endParaRPr lang="ru-RU"/>
        </a:p>
      </dgm:t>
    </dgm:pt>
    <dgm:pt modelId="{D628712B-1EB0-4382-A368-82A016890F9A}">
      <dgm:prSet/>
      <dgm:spPr>
        <a:gradFill rotWithShape="0">
          <a:gsLst>
            <a:gs pos="0">
              <a:schemeClr val="accent5">
                <a:lumMod val="75000"/>
              </a:schemeClr>
            </a:gs>
            <a:gs pos="35000">
              <a:schemeClr val="accent3">
                <a:tint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</a:gradFill>
      </dgm:spPr>
      <dgm:t>
        <a:bodyPr/>
        <a:lstStyle/>
        <a:p>
          <a:r>
            <a:rPr lang="ru-RU" dirty="0" smtClean="0"/>
            <a:t>Приказ № 84</a:t>
          </a:r>
          <a:endParaRPr lang="ru-RU" dirty="0"/>
        </a:p>
      </dgm:t>
    </dgm:pt>
    <dgm:pt modelId="{1C7C0202-3695-4C99-ADAE-6E1A438F74A0}" type="parTrans" cxnId="{AF37D016-27B0-456D-BFCE-BA2D1D31D687}">
      <dgm:prSet/>
      <dgm:spPr/>
      <dgm:t>
        <a:bodyPr/>
        <a:lstStyle/>
        <a:p>
          <a:endParaRPr lang="ru-RU"/>
        </a:p>
      </dgm:t>
    </dgm:pt>
    <dgm:pt modelId="{9D0975B2-4334-4146-8A54-CC004AA031F1}" type="sibTrans" cxnId="{AF37D016-27B0-456D-BFCE-BA2D1D31D687}">
      <dgm:prSet/>
      <dgm:spPr/>
      <dgm:t>
        <a:bodyPr/>
        <a:lstStyle/>
        <a:p>
          <a:endParaRPr lang="ru-RU"/>
        </a:p>
      </dgm:t>
    </dgm:pt>
    <dgm:pt modelId="{39BCA8BF-4CDB-43C8-A4D0-CD873C35E07B}">
      <dgm:prSet custT="1"/>
      <dgm:spPr>
        <a:noFill/>
        <a:ln cmpd="sng">
          <a:solidFill>
            <a:srgbClr val="00B050"/>
          </a:solidFill>
        </a:ln>
      </dgm:spPr>
      <dgm:t>
        <a:bodyPr/>
        <a:lstStyle/>
        <a:p>
          <a:r>
            <a:rPr lang="ru-RU" sz="1400" b="1" dirty="0" smtClean="0"/>
            <a:t>Формы, порядок заполнения, формат и сроки предоставления в электронном виде заявок о фиксации информации в ЕГАИС</a:t>
          </a:r>
          <a:endParaRPr lang="ru-RU" sz="1400" b="1" dirty="0"/>
        </a:p>
      </dgm:t>
    </dgm:pt>
    <dgm:pt modelId="{1B261F71-B458-4AD7-BFBB-E68A0C05A0DF}" type="parTrans" cxnId="{14DB8931-DA68-43B8-BE4C-45E01871A3E0}">
      <dgm:prSet/>
      <dgm:spPr/>
      <dgm:t>
        <a:bodyPr/>
        <a:lstStyle/>
        <a:p>
          <a:endParaRPr lang="ru-RU"/>
        </a:p>
      </dgm:t>
    </dgm:pt>
    <dgm:pt modelId="{DCCF3D60-520F-422B-BDFA-D32B6C1D7CD7}" type="sibTrans" cxnId="{14DB8931-DA68-43B8-BE4C-45E01871A3E0}">
      <dgm:prSet/>
      <dgm:spPr/>
      <dgm:t>
        <a:bodyPr/>
        <a:lstStyle/>
        <a:p>
          <a:endParaRPr lang="ru-RU"/>
        </a:p>
      </dgm:t>
    </dgm:pt>
    <dgm:pt modelId="{6EFAC08C-04CA-4EDB-8EB3-629FE473CFFA}">
      <dgm:prSet/>
      <dgm:spPr>
        <a:gradFill rotWithShape="0">
          <a:gsLst>
            <a:gs pos="0">
              <a:schemeClr val="accent5">
                <a:lumMod val="75000"/>
              </a:schemeClr>
            </a:gs>
            <a:gs pos="35000">
              <a:schemeClr val="accent3">
                <a:tint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</a:gradFill>
      </dgm:spPr>
      <dgm:t>
        <a:bodyPr/>
        <a:lstStyle/>
        <a:p>
          <a:r>
            <a:rPr lang="ru-RU" dirty="0" smtClean="0"/>
            <a:t>Приказ № 149</a:t>
          </a:r>
          <a:endParaRPr lang="ru-RU" dirty="0"/>
        </a:p>
      </dgm:t>
    </dgm:pt>
    <dgm:pt modelId="{7A405321-A2F8-4EBE-9B53-0324801ABA29}" type="parTrans" cxnId="{170AFFCC-14A0-48F9-9DBF-C0390094B157}">
      <dgm:prSet/>
      <dgm:spPr/>
      <dgm:t>
        <a:bodyPr/>
        <a:lstStyle/>
        <a:p>
          <a:endParaRPr lang="ru-RU"/>
        </a:p>
      </dgm:t>
    </dgm:pt>
    <dgm:pt modelId="{D4AA15F6-8C56-4E28-ADF5-BA66783CEBE3}" type="sibTrans" cxnId="{170AFFCC-14A0-48F9-9DBF-C0390094B157}">
      <dgm:prSet/>
      <dgm:spPr/>
      <dgm:t>
        <a:bodyPr/>
        <a:lstStyle/>
        <a:p>
          <a:endParaRPr lang="ru-RU"/>
        </a:p>
      </dgm:t>
    </dgm:pt>
    <dgm:pt modelId="{3F81521C-A869-4C22-849C-C71CC4449694}" type="pres">
      <dgm:prSet presAssocID="{3162BC9E-116B-4398-9A21-5BEF740C19FE}" presName="Name0" presStyleCnt="0">
        <dgm:presLayoutVars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C0E1FD6-DB79-4A9F-8AD0-E706999B9325}" type="pres">
      <dgm:prSet presAssocID="{118E120D-9780-4A93-A932-315CA5BBEB68}" presName="vertOne" presStyleCnt="0"/>
      <dgm:spPr/>
      <dgm:t>
        <a:bodyPr/>
        <a:lstStyle/>
        <a:p>
          <a:endParaRPr lang="ru-RU"/>
        </a:p>
      </dgm:t>
    </dgm:pt>
    <dgm:pt modelId="{E1E4F060-1282-46B4-86B6-074833880B78}" type="pres">
      <dgm:prSet presAssocID="{118E120D-9780-4A93-A932-315CA5BBEB68}" presName="txOne" presStyleLbl="node0" presStyleIdx="0" presStyleCnt="1" custLinFactNeighborX="-1019" custLinFactNeighborY="-581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4B62C8-F585-4BD1-9360-080CA46CF355}" type="pres">
      <dgm:prSet presAssocID="{118E120D-9780-4A93-A932-315CA5BBEB68}" presName="parTransOne" presStyleCnt="0"/>
      <dgm:spPr/>
      <dgm:t>
        <a:bodyPr/>
        <a:lstStyle/>
        <a:p>
          <a:endParaRPr lang="ru-RU"/>
        </a:p>
      </dgm:t>
    </dgm:pt>
    <dgm:pt modelId="{1E7C8B5F-54E2-43E9-B947-8E0503069CD0}" type="pres">
      <dgm:prSet presAssocID="{118E120D-9780-4A93-A932-315CA5BBEB68}" presName="horzOne" presStyleCnt="0"/>
      <dgm:spPr/>
      <dgm:t>
        <a:bodyPr/>
        <a:lstStyle/>
        <a:p>
          <a:endParaRPr lang="ru-RU"/>
        </a:p>
      </dgm:t>
    </dgm:pt>
    <dgm:pt modelId="{08D3478B-F051-437E-A6FB-0A9E59A36D33}" type="pres">
      <dgm:prSet presAssocID="{39BCA8BF-4CDB-43C8-A4D0-CD873C35E07B}" presName="vertTwo" presStyleCnt="0"/>
      <dgm:spPr/>
      <dgm:t>
        <a:bodyPr/>
        <a:lstStyle/>
        <a:p>
          <a:endParaRPr lang="ru-RU"/>
        </a:p>
      </dgm:t>
    </dgm:pt>
    <dgm:pt modelId="{C98C921D-C5EF-47AD-A378-005A13EA4EF6}" type="pres">
      <dgm:prSet presAssocID="{39BCA8BF-4CDB-43C8-A4D0-CD873C35E07B}" presName="txTwo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000F53-F7FA-4CF3-A744-A193D266747A}" type="pres">
      <dgm:prSet presAssocID="{39BCA8BF-4CDB-43C8-A4D0-CD873C35E07B}" presName="parTransTwo" presStyleCnt="0"/>
      <dgm:spPr/>
      <dgm:t>
        <a:bodyPr/>
        <a:lstStyle/>
        <a:p>
          <a:endParaRPr lang="ru-RU"/>
        </a:p>
      </dgm:t>
    </dgm:pt>
    <dgm:pt modelId="{62991CE6-B4F4-47C5-B156-ECDB3B304D92}" type="pres">
      <dgm:prSet presAssocID="{39BCA8BF-4CDB-43C8-A4D0-CD873C35E07B}" presName="horzTwo" presStyleCnt="0"/>
      <dgm:spPr/>
      <dgm:t>
        <a:bodyPr/>
        <a:lstStyle/>
        <a:p>
          <a:endParaRPr lang="ru-RU"/>
        </a:p>
      </dgm:t>
    </dgm:pt>
    <dgm:pt modelId="{86608E1C-D144-4F30-863A-03D49FBD5F1B}" type="pres">
      <dgm:prSet presAssocID="{D628712B-1EB0-4382-A368-82A016890F9A}" presName="vertThree" presStyleCnt="0"/>
      <dgm:spPr/>
      <dgm:t>
        <a:bodyPr/>
        <a:lstStyle/>
        <a:p>
          <a:endParaRPr lang="ru-RU"/>
        </a:p>
      </dgm:t>
    </dgm:pt>
    <dgm:pt modelId="{B516F559-27BB-46C3-8619-EAE8BB24581D}" type="pres">
      <dgm:prSet presAssocID="{D628712B-1EB0-4382-A368-82A016890F9A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1E4831-8C6F-4814-BEB0-63AFBAAF87A7}" type="pres">
      <dgm:prSet presAssocID="{D628712B-1EB0-4382-A368-82A016890F9A}" presName="horzThree" presStyleCnt="0"/>
      <dgm:spPr/>
      <dgm:t>
        <a:bodyPr/>
        <a:lstStyle/>
        <a:p>
          <a:endParaRPr lang="ru-RU"/>
        </a:p>
      </dgm:t>
    </dgm:pt>
    <dgm:pt modelId="{3A493E9A-DC90-4ADB-84CC-A3F27A877FE3}" type="pres">
      <dgm:prSet presAssocID="{9D0975B2-4334-4146-8A54-CC004AA031F1}" presName="sibSpaceThree" presStyleCnt="0"/>
      <dgm:spPr/>
      <dgm:t>
        <a:bodyPr/>
        <a:lstStyle/>
        <a:p>
          <a:endParaRPr lang="ru-RU"/>
        </a:p>
      </dgm:t>
    </dgm:pt>
    <dgm:pt modelId="{FE497C38-558E-4290-9E4C-42642A84EABD}" type="pres">
      <dgm:prSet presAssocID="{6EFAC08C-04CA-4EDB-8EB3-629FE473CFFA}" presName="vertThree" presStyleCnt="0"/>
      <dgm:spPr/>
      <dgm:t>
        <a:bodyPr/>
        <a:lstStyle/>
        <a:p>
          <a:endParaRPr lang="ru-RU"/>
        </a:p>
      </dgm:t>
    </dgm:pt>
    <dgm:pt modelId="{9BCC4D1A-4713-4457-A359-8981BC5B45FC}" type="pres">
      <dgm:prSet presAssocID="{6EFAC08C-04CA-4EDB-8EB3-629FE473CFFA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A8A1DF-9895-409F-9FF5-A8452CE1A615}" type="pres">
      <dgm:prSet presAssocID="{6EFAC08C-04CA-4EDB-8EB3-629FE473CFFA}" presName="horzThree" presStyleCnt="0"/>
      <dgm:spPr/>
      <dgm:t>
        <a:bodyPr/>
        <a:lstStyle/>
        <a:p>
          <a:endParaRPr lang="ru-RU"/>
        </a:p>
      </dgm:t>
    </dgm:pt>
  </dgm:ptLst>
  <dgm:cxnLst>
    <dgm:cxn modelId="{170AFFCC-14A0-48F9-9DBF-C0390094B157}" srcId="{39BCA8BF-4CDB-43C8-A4D0-CD873C35E07B}" destId="{6EFAC08C-04CA-4EDB-8EB3-629FE473CFFA}" srcOrd="1" destOrd="0" parTransId="{7A405321-A2F8-4EBE-9B53-0324801ABA29}" sibTransId="{D4AA15F6-8C56-4E28-ADF5-BA66783CEBE3}"/>
    <dgm:cxn modelId="{AF37D016-27B0-456D-BFCE-BA2D1D31D687}" srcId="{39BCA8BF-4CDB-43C8-A4D0-CD873C35E07B}" destId="{D628712B-1EB0-4382-A368-82A016890F9A}" srcOrd="0" destOrd="0" parTransId="{1C7C0202-3695-4C99-ADAE-6E1A438F74A0}" sibTransId="{9D0975B2-4334-4146-8A54-CC004AA031F1}"/>
    <dgm:cxn modelId="{D78514A3-308B-460A-9C98-ECFD11F9E60E}" type="presOf" srcId="{3162BC9E-116B-4398-9A21-5BEF740C19FE}" destId="{3F81521C-A869-4C22-849C-C71CC4449694}" srcOrd="0" destOrd="0" presId="urn:microsoft.com/office/officeart/2005/8/layout/hierarchy4"/>
    <dgm:cxn modelId="{14DB8931-DA68-43B8-BE4C-45E01871A3E0}" srcId="{118E120D-9780-4A93-A932-315CA5BBEB68}" destId="{39BCA8BF-4CDB-43C8-A4D0-CD873C35E07B}" srcOrd="0" destOrd="0" parTransId="{1B261F71-B458-4AD7-BFBB-E68A0C05A0DF}" sibTransId="{DCCF3D60-520F-422B-BDFA-D32B6C1D7CD7}"/>
    <dgm:cxn modelId="{F6E7FA3B-623A-4B80-93A7-2B190936C31F}" type="presOf" srcId="{39BCA8BF-4CDB-43C8-A4D0-CD873C35E07B}" destId="{C98C921D-C5EF-47AD-A378-005A13EA4EF6}" srcOrd="0" destOrd="0" presId="urn:microsoft.com/office/officeart/2005/8/layout/hierarchy4"/>
    <dgm:cxn modelId="{28308C3C-7030-4424-8217-A134D4A1593C}" type="presOf" srcId="{D628712B-1EB0-4382-A368-82A016890F9A}" destId="{B516F559-27BB-46C3-8619-EAE8BB24581D}" srcOrd="0" destOrd="0" presId="urn:microsoft.com/office/officeart/2005/8/layout/hierarchy4"/>
    <dgm:cxn modelId="{52CC654E-1CCF-4F97-AEB9-81FDE2250223}" srcId="{3162BC9E-116B-4398-9A21-5BEF740C19FE}" destId="{118E120D-9780-4A93-A932-315CA5BBEB68}" srcOrd="0" destOrd="0" parTransId="{7FC3B1EE-A77B-45DB-A1E7-F9F446EF4429}" sibTransId="{8A4414FD-32C2-473C-86FB-60A2946E6B49}"/>
    <dgm:cxn modelId="{FC80A088-D095-43FE-AD3A-63245DBC338F}" type="presOf" srcId="{6EFAC08C-04CA-4EDB-8EB3-629FE473CFFA}" destId="{9BCC4D1A-4713-4457-A359-8981BC5B45FC}" srcOrd="0" destOrd="0" presId="urn:microsoft.com/office/officeart/2005/8/layout/hierarchy4"/>
    <dgm:cxn modelId="{0F6EA721-D478-403B-82CE-19D80AEB92A5}" type="presOf" srcId="{118E120D-9780-4A93-A932-315CA5BBEB68}" destId="{E1E4F060-1282-46B4-86B6-074833880B78}" srcOrd="0" destOrd="0" presId="urn:microsoft.com/office/officeart/2005/8/layout/hierarchy4"/>
    <dgm:cxn modelId="{55C96BB9-4118-4711-8167-A1E867D3D37F}" type="presParOf" srcId="{3F81521C-A869-4C22-849C-C71CC4449694}" destId="{2C0E1FD6-DB79-4A9F-8AD0-E706999B9325}" srcOrd="0" destOrd="0" presId="urn:microsoft.com/office/officeart/2005/8/layout/hierarchy4"/>
    <dgm:cxn modelId="{D560772E-09BF-4A09-B281-2B9C757FD84C}" type="presParOf" srcId="{2C0E1FD6-DB79-4A9F-8AD0-E706999B9325}" destId="{E1E4F060-1282-46B4-86B6-074833880B78}" srcOrd="0" destOrd="0" presId="urn:microsoft.com/office/officeart/2005/8/layout/hierarchy4"/>
    <dgm:cxn modelId="{77CC1F4B-EBF5-4A57-8523-42647D8257C6}" type="presParOf" srcId="{2C0E1FD6-DB79-4A9F-8AD0-E706999B9325}" destId="{FF4B62C8-F585-4BD1-9360-080CA46CF355}" srcOrd="1" destOrd="0" presId="urn:microsoft.com/office/officeart/2005/8/layout/hierarchy4"/>
    <dgm:cxn modelId="{3F6B5416-E473-4A3F-86CE-7C72A72EDC79}" type="presParOf" srcId="{2C0E1FD6-DB79-4A9F-8AD0-E706999B9325}" destId="{1E7C8B5F-54E2-43E9-B947-8E0503069CD0}" srcOrd="2" destOrd="0" presId="urn:microsoft.com/office/officeart/2005/8/layout/hierarchy4"/>
    <dgm:cxn modelId="{91C7068A-C084-4F9A-855C-D1D5A180FB41}" type="presParOf" srcId="{1E7C8B5F-54E2-43E9-B947-8E0503069CD0}" destId="{08D3478B-F051-437E-A6FB-0A9E59A36D33}" srcOrd="0" destOrd="0" presId="urn:microsoft.com/office/officeart/2005/8/layout/hierarchy4"/>
    <dgm:cxn modelId="{E6009478-A318-44DE-95F9-0657EEE57694}" type="presParOf" srcId="{08D3478B-F051-437E-A6FB-0A9E59A36D33}" destId="{C98C921D-C5EF-47AD-A378-005A13EA4EF6}" srcOrd="0" destOrd="0" presId="urn:microsoft.com/office/officeart/2005/8/layout/hierarchy4"/>
    <dgm:cxn modelId="{F3159AA6-50D3-4605-BA58-1D02EC8BCCA1}" type="presParOf" srcId="{08D3478B-F051-437E-A6FB-0A9E59A36D33}" destId="{F3000F53-F7FA-4CF3-A744-A193D266747A}" srcOrd="1" destOrd="0" presId="urn:microsoft.com/office/officeart/2005/8/layout/hierarchy4"/>
    <dgm:cxn modelId="{D3385D9B-AC98-475A-849A-B136050EECB9}" type="presParOf" srcId="{08D3478B-F051-437E-A6FB-0A9E59A36D33}" destId="{62991CE6-B4F4-47C5-B156-ECDB3B304D92}" srcOrd="2" destOrd="0" presId="urn:microsoft.com/office/officeart/2005/8/layout/hierarchy4"/>
    <dgm:cxn modelId="{5EA4F53A-2D87-4FEC-A2BD-E85AD95A6276}" type="presParOf" srcId="{62991CE6-B4F4-47C5-B156-ECDB3B304D92}" destId="{86608E1C-D144-4F30-863A-03D49FBD5F1B}" srcOrd="0" destOrd="0" presId="urn:microsoft.com/office/officeart/2005/8/layout/hierarchy4"/>
    <dgm:cxn modelId="{3FFEB353-558F-4BCC-B1D4-ED96D66C2C49}" type="presParOf" srcId="{86608E1C-D144-4F30-863A-03D49FBD5F1B}" destId="{B516F559-27BB-46C3-8619-EAE8BB24581D}" srcOrd="0" destOrd="0" presId="urn:microsoft.com/office/officeart/2005/8/layout/hierarchy4"/>
    <dgm:cxn modelId="{EF8C52E7-B9DB-4EDE-8A13-F2F2100EF37D}" type="presParOf" srcId="{86608E1C-D144-4F30-863A-03D49FBD5F1B}" destId="{9B1E4831-8C6F-4814-BEB0-63AFBAAF87A7}" srcOrd="1" destOrd="0" presId="urn:microsoft.com/office/officeart/2005/8/layout/hierarchy4"/>
    <dgm:cxn modelId="{F1AD0B14-321F-4533-BB01-9E9C2517104D}" type="presParOf" srcId="{62991CE6-B4F4-47C5-B156-ECDB3B304D92}" destId="{3A493E9A-DC90-4ADB-84CC-A3F27A877FE3}" srcOrd="1" destOrd="0" presId="urn:microsoft.com/office/officeart/2005/8/layout/hierarchy4"/>
    <dgm:cxn modelId="{B9F1B1BF-1456-4CEC-B80E-3B8DD3BEA984}" type="presParOf" srcId="{62991CE6-B4F4-47C5-B156-ECDB3B304D92}" destId="{FE497C38-558E-4290-9E4C-42642A84EABD}" srcOrd="2" destOrd="0" presId="urn:microsoft.com/office/officeart/2005/8/layout/hierarchy4"/>
    <dgm:cxn modelId="{AA085615-EC32-42F7-BC90-6BA6A9C67529}" type="presParOf" srcId="{FE497C38-558E-4290-9E4C-42642A84EABD}" destId="{9BCC4D1A-4713-4457-A359-8981BC5B45FC}" srcOrd="0" destOrd="0" presId="urn:microsoft.com/office/officeart/2005/8/layout/hierarchy4"/>
    <dgm:cxn modelId="{DA6C87CD-784E-42DF-B30E-5C1AAA33D9F7}" type="presParOf" srcId="{FE497C38-558E-4290-9E4C-42642A84EABD}" destId="{A2A8A1DF-9895-409F-9FF5-A8452CE1A61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F33457-97BB-41A9-B8EC-3658740DA735}" type="doc">
      <dgm:prSet loTypeId="urn:microsoft.com/office/officeart/2005/8/layout/chevron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840874A-C8EC-4F3D-808B-70CECC2361F5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BB463706-3662-4E0D-83FF-77F5F7652D9B}" type="parTrans" cxnId="{277F092D-23FE-4FFA-992E-D004FD94EB7A}">
      <dgm:prSet/>
      <dgm:spPr/>
      <dgm:t>
        <a:bodyPr/>
        <a:lstStyle/>
        <a:p>
          <a:endParaRPr lang="ru-RU"/>
        </a:p>
      </dgm:t>
    </dgm:pt>
    <dgm:pt modelId="{179FF3C0-705B-4E15-A7A8-419C96234633}" type="sibTrans" cxnId="{277F092D-23FE-4FFA-992E-D004FD94EB7A}">
      <dgm:prSet/>
      <dgm:spPr/>
      <dgm:t>
        <a:bodyPr/>
        <a:lstStyle/>
        <a:p>
          <a:endParaRPr lang="ru-RU"/>
        </a:p>
      </dgm:t>
    </dgm:pt>
    <dgm:pt modelId="{895C2EB3-0030-4AC6-88A7-15491D1448F4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48334E37-5026-447F-AAFE-328026BEC8FA}" type="sibTrans" cxnId="{30EC4963-E55F-4A47-B2D8-913C3E85B032}">
      <dgm:prSet/>
      <dgm:spPr/>
      <dgm:t>
        <a:bodyPr/>
        <a:lstStyle/>
        <a:p>
          <a:endParaRPr lang="ru-RU"/>
        </a:p>
      </dgm:t>
    </dgm:pt>
    <dgm:pt modelId="{D91EF1F6-D623-4C74-9315-FA83EEDF9F34}" type="parTrans" cxnId="{30EC4963-E55F-4A47-B2D8-913C3E85B032}">
      <dgm:prSet/>
      <dgm:spPr/>
      <dgm:t>
        <a:bodyPr/>
        <a:lstStyle/>
        <a:p>
          <a:endParaRPr lang="ru-RU"/>
        </a:p>
      </dgm:t>
    </dgm:pt>
    <dgm:pt modelId="{5124B513-BA09-410E-8CE5-D6057D6C0CB8}">
      <dgm:prSet phldrT="[Текст]"/>
      <dgm:spPr/>
      <dgm:t>
        <a:bodyPr/>
        <a:lstStyle/>
        <a:p>
          <a:endParaRPr lang="ru-RU" dirty="0"/>
        </a:p>
      </dgm:t>
    </dgm:pt>
    <dgm:pt modelId="{2C18C9E6-DB1B-49C9-B520-631E4788C13B}" type="parTrans" cxnId="{49FF034E-E9B5-48EF-A2FE-C4B8F1E10CC6}">
      <dgm:prSet/>
      <dgm:spPr/>
      <dgm:t>
        <a:bodyPr/>
        <a:lstStyle/>
        <a:p>
          <a:endParaRPr lang="ru-RU"/>
        </a:p>
      </dgm:t>
    </dgm:pt>
    <dgm:pt modelId="{A17E62CB-544E-4782-9AC1-5AD019B7A4FF}" type="sibTrans" cxnId="{49FF034E-E9B5-48EF-A2FE-C4B8F1E10CC6}">
      <dgm:prSet/>
      <dgm:spPr/>
      <dgm:t>
        <a:bodyPr/>
        <a:lstStyle/>
        <a:p>
          <a:endParaRPr lang="ru-RU"/>
        </a:p>
      </dgm:t>
    </dgm:pt>
    <dgm:pt modelId="{64B11696-C146-4FFF-A125-BD715D3C03C1}">
      <dgm:prSet phldrT="[Текст]" custT="1"/>
      <dgm:spPr/>
      <dgm:t>
        <a:bodyPr/>
        <a:lstStyle/>
        <a:p>
          <a:r>
            <a:rPr lang="ru-RU" sz="1800" b="1" dirty="0" smtClean="0"/>
            <a:t>несоответствие сведений об остатках алкогольной продукции, зафиксированных в ЕГАИС, фактическому наличию алкогольной продукции на складе</a:t>
          </a:r>
          <a:endParaRPr lang="ru-RU" sz="1800" dirty="0"/>
        </a:p>
      </dgm:t>
    </dgm:pt>
    <dgm:pt modelId="{1DAABE59-7B0D-4976-BF55-A04EE85992AD}" type="parTrans" cxnId="{8C0BAFE4-A04B-4203-A74C-03B5B7ABCA20}">
      <dgm:prSet/>
      <dgm:spPr/>
      <dgm:t>
        <a:bodyPr/>
        <a:lstStyle/>
        <a:p>
          <a:endParaRPr lang="ru-RU"/>
        </a:p>
      </dgm:t>
    </dgm:pt>
    <dgm:pt modelId="{C32672AE-5982-4E7D-926A-27FC722BC4DD}" type="sibTrans" cxnId="{8C0BAFE4-A04B-4203-A74C-03B5B7ABCA20}">
      <dgm:prSet/>
      <dgm:spPr/>
      <dgm:t>
        <a:bodyPr/>
        <a:lstStyle/>
        <a:p>
          <a:endParaRPr lang="ru-RU"/>
        </a:p>
      </dgm:t>
    </dgm:pt>
    <dgm:pt modelId="{57C3844E-746C-40FE-9AD0-FB38F54805CE}">
      <dgm:prSet phldrT="[Текст]"/>
      <dgm:spPr/>
      <dgm:t>
        <a:bodyPr/>
        <a:lstStyle/>
        <a:p>
          <a:endParaRPr lang="ru-RU" dirty="0"/>
        </a:p>
      </dgm:t>
    </dgm:pt>
    <dgm:pt modelId="{A93363AA-B56A-4B4F-9D8C-162899AABB17}" type="parTrans" cxnId="{15A1ED65-89AF-493E-95E5-5C5A066F8860}">
      <dgm:prSet/>
      <dgm:spPr/>
      <dgm:t>
        <a:bodyPr/>
        <a:lstStyle/>
        <a:p>
          <a:endParaRPr lang="ru-RU"/>
        </a:p>
      </dgm:t>
    </dgm:pt>
    <dgm:pt modelId="{CE8EBF41-607C-41C6-BA13-AB44E9C62BE1}" type="sibTrans" cxnId="{15A1ED65-89AF-493E-95E5-5C5A066F8860}">
      <dgm:prSet/>
      <dgm:spPr/>
      <dgm:t>
        <a:bodyPr/>
        <a:lstStyle/>
        <a:p>
          <a:endParaRPr lang="ru-RU"/>
        </a:p>
      </dgm:t>
    </dgm:pt>
    <dgm:pt modelId="{B076C1EA-3747-426C-A266-FEEB718C1FF4}">
      <dgm:prSet phldrT="[Текст]" custT="1"/>
      <dgm:spPr/>
      <dgm:t>
        <a:bodyPr/>
        <a:lstStyle/>
        <a:p>
          <a:r>
            <a:rPr lang="ru-RU" sz="1800" b="1" dirty="0" smtClean="0"/>
            <a:t>несоответствие сведений, зафиксированных в ЕГАИС, информации, содержащейся в первичных документах</a:t>
          </a:r>
          <a:endParaRPr lang="ru-RU" sz="1800" b="1" dirty="0"/>
        </a:p>
      </dgm:t>
    </dgm:pt>
    <dgm:pt modelId="{D4BC699D-B275-424E-9E6E-96D1A69FA701}" type="sibTrans" cxnId="{2306774E-C54B-4D2F-8053-4B20BBBBC1B5}">
      <dgm:prSet/>
      <dgm:spPr/>
      <dgm:t>
        <a:bodyPr/>
        <a:lstStyle/>
        <a:p>
          <a:endParaRPr lang="ru-RU"/>
        </a:p>
      </dgm:t>
    </dgm:pt>
    <dgm:pt modelId="{D66F9F28-20DA-463B-8A06-47EB22E705B3}" type="parTrans" cxnId="{2306774E-C54B-4D2F-8053-4B20BBBBC1B5}">
      <dgm:prSet/>
      <dgm:spPr/>
      <dgm:t>
        <a:bodyPr/>
        <a:lstStyle/>
        <a:p>
          <a:endParaRPr lang="ru-RU"/>
        </a:p>
      </dgm:t>
    </dgm:pt>
    <dgm:pt modelId="{1DE7E20A-6A6C-4117-B3F7-6A37B0B98BD3}">
      <dgm:prSet phldrT="[Текст]"/>
      <dgm:spPr/>
      <dgm:t>
        <a:bodyPr/>
        <a:lstStyle/>
        <a:p>
          <a:r>
            <a:rPr lang="ru-RU" b="1" dirty="0" smtClean="0"/>
            <a:t>нарушение сроков фиксации в ЕГАИС сведений об объемах оборота алкогольной продукции</a:t>
          </a:r>
          <a:r>
            <a:rPr lang="ru-RU" dirty="0" smtClean="0"/>
            <a:t> </a:t>
          </a:r>
          <a:endParaRPr lang="ru-RU" dirty="0"/>
        </a:p>
      </dgm:t>
    </dgm:pt>
    <dgm:pt modelId="{59ED4DE9-4EB4-4977-B59D-B4B56DBE5FE6}" type="parTrans" cxnId="{3F0391F4-D37D-45C9-AF10-FFABCF732F1F}">
      <dgm:prSet/>
      <dgm:spPr/>
      <dgm:t>
        <a:bodyPr/>
        <a:lstStyle/>
        <a:p>
          <a:endParaRPr lang="ru-RU"/>
        </a:p>
      </dgm:t>
    </dgm:pt>
    <dgm:pt modelId="{990D3485-7583-4531-8838-5E9247084A3C}" type="sibTrans" cxnId="{3F0391F4-D37D-45C9-AF10-FFABCF732F1F}">
      <dgm:prSet/>
      <dgm:spPr/>
      <dgm:t>
        <a:bodyPr/>
        <a:lstStyle/>
        <a:p>
          <a:endParaRPr lang="ru-RU"/>
        </a:p>
      </dgm:t>
    </dgm:pt>
    <dgm:pt modelId="{ADF55310-74F5-4C01-80D1-B8DB56FC42B2}">
      <dgm:prSet phldrT="[Текст]" custT="1"/>
      <dgm:spPr/>
      <dgm:t>
        <a:bodyPr/>
        <a:lstStyle/>
        <a:p>
          <a:r>
            <a:rPr lang="ru-RU" sz="1800" b="1" dirty="0" err="1" smtClean="0"/>
            <a:t>нефиксация</a:t>
          </a:r>
          <a:r>
            <a:rPr lang="ru-RU" sz="1800" b="1" dirty="0" smtClean="0"/>
            <a:t> информации в ЕГАИС</a:t>
          </a:r>
          <a:endParaRPr lang="ru-RU" sz="1800" b="1" dirty="0"/>
        </a:p>
      </dgm:t>
    </dgm:pt>
    <dgm:pt modelId="{E1014AEF-5B45-4AF9-8FAF-30225B66DF14}" type="sibTrans" cxnId="{8BBABE9E-8EA7-4F92-BFCA-7D1F9E00FD43}">
      <dgm:prSet/>
      <dgm:spPr/>
      <dgm:t>
        <a:bodyPr/>
        <a:lstStyle/>
        <a:p>
          <a:endParaRPr lang="ru-RU"/>
        </a:p>
      </dgm:t>
    </dgm:pt>
    <dgm:pt modelId="{04813CE1-C2D6-47AA-86EF-B23C3E75AC39}" type="parTrans" cxnId="{8BBABE9E-8EA7-4F92-BFCA-7D1F9E00FD43}">
      <dgm:prSet/>
      <dgm:spPr/>
      <dgm:t>
        <a:bodyPr/>
        <a:lstStyle/>
        <a:p>
          <a:endParaRPr lang="ru-RU"/>
        </a:p>
      </dgm:t>
    </dgm:pt>
    <dgm:pt modelId="{B8E7CAD0-F359-4D9E-8397-64D16C5977D2}">
      <dgm:prSet phldrT="[Текст]"/>
      <dgm:spPr/>
      <dgm:t>
        <a:bodyPr/>
        <a:lstStyle/>
        <a:p>
          <a:endParaRPr lang="ru-RU" dirty="0"/>
        </a:p>
      </dgm:t>
    </dgm:pt>
    <dgm:pt modelId="{334AE7BC-96A0-45E4-9002-A1A07C4ED2E8}" type="parTrans" cxnId="{6A559496-13A7-4AD9-A2C5-106186B9B64F}">
      <dgm:prSet/>
      <dgm:spPr/>
      <dgm:t>
        <a:bodyPr/>
        <a:lstStyle/>
        <a:p>
          <a:endParaRPr lang="ru-RU"/>
        </a:p>
      </dgm:t>
    </dgm:pt>
    <dgm:pt modelId="{8B4B28C4-CE05-4EC6-B307-58016E776C41}" type="sibTrans" cxnId="{6A559496-13A7-4AD9-A2C5-106186B9B64F}">
      <dgm:prSet/>
      <dgm:spPr/>
      <dgm:t>
        <a:bodyPr/>
        <a:lstStyle/>
        <a:p>
          <a:endParaRPr lang="ru-RU"/>
        </a:p>
      </dgm:t>
    </dgm:pt>
    <dgm:pt modelId="{AB9C5E82-DD9C-4812-99E4-C27CD0BA78A5}">
      <dgm:prSet phldrT="[Текст]" custT="1"/>
      <dgm:spPr/>
      <dgm:t>
        <a:bodyPr/>
        <a:lstStyle/>
        <a:p>
          <a:r>
            <a:rPr lang="ru-RU" sz="1800" b="1" dirty="0" smtClean="0"/>
            <a:t>размещение технических средств  фиксации и передачи информации в ЕГАИС не по месту осуществления деятельности</a:t>
          </a:r>
          <a:endParaRPr lang="ru-RU" sz="1800" dirty="0"/>
        </a:p>
      </dgm:t>
    </dgm:pt>
    <dgm:pt modelId="{A7990B97-E56E-4F31-AE99-248301310D7A}" type="sibTrans" cxnId="{52B14698-6219-4AE5-8977-75E881DD9ACA}">
      <dgm:prSet/>
      <dgm:spPr/>
      <dgm:t>
        <a:bodyPr/>
        <a:lstStyle/>
        <a:p>
          <a:endParaRPr lang="ru-RU"/>
        </a:p>
      </dgm:t>
    </dgm:pt>
    <dgm:pt modelId="{AE089E4C-9358-4B92-AEF7-77E05C1F9C3D}" type="parTrans" cxnId="{52B14698-6219-4AE5-8977-75E881DD9ACA}">
      <dgm:prSet/>
      <dgm:spPr/>
      <dgm:t>
        <a:bodyPr/>
        <a:lstStyle/>
        <a:p>
          <a:endParaRPr lang="ru-RU"/>
        </a:p>
      </dgm:t>
    </dgm:pt>
    <dgm:pt modelId="{E5BD8AED-CA44-4030-81C2-B8B2690F731A}">
      <dgm:prSet phldrT="[Текст]" custT="1"/>
      <dgm:spPr/>
      <dgm:t>
        <a:bodyPr/>
        <a:lstStyle/>
        <a:p>
          <a:r>
            <a:rPr lang="ru-RU" sz="1800" b="1" dirty="0" smtClean="0"/>
            <a:t>не подтверждение покупателем  в ЕГАИС информации о приёме полученной алкогольной продукции</a:t>
          </a:r>
          <a:endParaRPr lang="ru-RU" sz="1800" b="1" dirty="0"/>
        </a:p>
      </dgm:t>
    </dgm:pt>
    <dgm:pt modelId="{C5F18E8E-B9DD-4B2B-8334-864C09218FB8}" type="parTrans" cxnId="{25D90B62-23E6-4EE2-91C1-35BD5900F5F5}">
      <dgm:prSet/>
      <dgm:spPr/>
      <dgm:t>
        <a:bodyPr/>
        <a:lstStyle/>
        <a:p>
          <a:endParaRPr lang="ru-RU"/>
        </a:p>
      </dgm:t>
    </dgm:pt>
    <dgm:pt modelId="{DF9C3508-BE3E-4B3C-BF67-21AF315CAB55}" type="sibTrans" cxnId="{25D90B62-23E6-4EE2-91C1-35BD5900F5F5}">
      <dgm:prSet/>
      <dgm:spPr/>
      <dgm:t>
        <a:bodyPr/>
        <a:lstStyle/>
        <a:p>
          <a:endParaRPr lang="ru-RU"/>
        </a:p>
      </dgm:t>
    </dgm:pt>
    <dgm:pt modelId="{D716AFED-7C7A-4904-A0D1-A44843748EDD}">
      <dgm:prSet phldrT="[Текст]" custT="1"/>
      <dgm:spPr/>
      <dgm:t>
        <a:bodyPr/>
        <a:lstStyle/>
        <a:p>
          <a:endParaRPr lang="ru-RU" sz="1800" dirty="0"/>
        </a:p>
      </dgm:t>
    </dgm:pt>
    <dgm:pt modelId="{85A03F9B-F7AC-493A-97BF-C3E3584D12A0}" type="parTrans" cxnId="{484824E7-99C2-48E5-A8DF-CB583DF166BD}">
      <dgm:prSet/>
      <dgm:spPr/>
      <dgm:t>
        <a:bodyPr/>
        <a:lstStyle/>
        <a:p>
          <a:endParaRPr lang="ru-RU"/>
        </a:p>
      </dgm:t>
    </dgm:pt>
    <dgm:pt modelId="{495A1055-F293-4DCA-B17C-B202B4B8E36A}" type="sibTrans" cxnId="{484824E7-99C2-48E5-A8DF-CB583DF166BD}">
      <dgm:prSet/>
      <dgm:spPr/>
      <dgm:t>
        <a:bodyPr/>
        <a:lstStyle/>
        <a:p>
          <a:endParaRPr lang="ru-RU"/>
        </a:p>
      </dgm:t>
    </dgm:pt>
    <dgm:pt modelId="{5BEACDA1-8969-4E9C-8652-2D1B057D5123}" type="pres">
      <dgm:prSet presAssocID="{57F33457-97BB-41A9-B8EC-3658740DA73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A71F1E-A758-4885-9D90-A0408247816B}" type="pres">
      <dgm:prSet presAssocID="{B8E7CAD0-F359-4D9E-8397-64D16C5977D2}" presName="composite" presStyleCnt="0"/>
      <dgm:spPr/>
    </dgm:pt>
    <dgm:pt modelId="{F72666BA-6740-4822-92F0-CCA1D013BCC2}" type="pres">
      <dgm:prSet presAssocID="{B8E7CAD0-F359-4D9E-8397-64D16C5977D2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5387AF-3722-42EA-A036-8AB85B9774E9}" type="pres">
      <dgm:prSet presAssocID="{B8E7CAD0-F359-4D9E-8397-64D16C5977D2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AC13B3-983B-4462-BF96-03B39DE73B86}" type="pres">
      <dgm:prSet presAssocID="{8B4B28C4-CE05-4EC6-B307-58016E776C41}" presName="sp" presStyleCnt="0"/>
      <dgm:spPr/>
    </dgm:pt>
    <dgm:pt modelId="{2EAD72AF-FEAB-4805-A7BC-E6F101AEB7C0}" type="pres">
      <dgm:prSet presAssocID="{5840874A-C8EC-4F3D-808B-70CECC2361F5}" presName="composite" presStyleCnt="0"/>
      <dgm:spPr/>
      <dgm:t>
        <a:bodyPr/>
        <a:lstStyle/>
        <a:p>
          <a:endParaRPr lang="ru-RU"/>
        </a:p>
      </dgm:t>
    </dgm:pt>
    <dgm:pt modelId="{F0042D60-63A3-4649-A7FA-1C5191311350}" type="pres">
      <dgm:prSet presAssocID="{5840874A-C8EC-4F3D-808B-70CECC2361F5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0B98AA-DFA8-4CB4-92AF-8D709D75859E}" type="pres">
      <dgm:prSet presAssocID="{5840874A-C8EC-4F3D-808B-70CECC2361F5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3B842-7D4B-49B9-BB38-578803900ED8}" type="pres">
      <dgm:prSet presAssocID="{179FF3C0-705B-4E15-A7A8-419C96234633}" presName="sp" presStyleCnt="0"/>
      <dgm:spPr/>
      <dgm:t>
        <a:bodyPr/>
        <a:lstStyle/>
        <a:p>
          <a:endParaRPr lang="ru-RU"/>
        </a:p>
      </dgm:t>
    </dgm:pt>
    <dgm:pt modelId="{144EAD60-5AAF-4935-AF44-CDA67C89608F}" type="pres">
      <dgm:prSet presAssocID="{895C2EB3-0030-4AC6-88A7-15491D1448F4}" presName="composite" presStyleCnt="0"/>
      <dgm:spPr/>
      <dgm:t>
        <a:bodyPr/>
        <a:lstStyle/>
        <a:p>
          <a:endParaRPr lang="ru-RU"/>
        </a:p>
      </dgm:t>
    </dgm:pt>
    <dgm:pt modelId="{ED8AB6C8-1A87-4098-81A5-B9A0A1641FF4}" type="pres">
      <dgm:prSet presAssocID="{895C2EB3-0030-4AC6-88A7-15491D1448F4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71677-9048-469B-B1C6-016A5ECB4633}" type="pres">
      <dgm:prSet presAssocID="{895C2EB3-0030-4AC6-88A7-15491D1448F4}" presName="descendantText" presStyleLbl="alignAcc1" presStyleIdx="2" presStyleCnt="6" custScaleX="99605" custScaleY="771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EADA0-D75E-4B72-A50F-C6E296161FDB}" type="pres">
      <dgm:prSet presAssocID="{48334E37-5026-447F-AAFE-328026BEC8FA}" presName="sp" presStyleCnt="0"/>
      <dgm:spPr/>
      <dgm:t>
        <a:bodyPr/>
        <a:lstStyle/>
        <a:p>
          <a:endParaRPr lang="ru-RU"/>
        </a:p>
      </dgm:t>
    </dgm:pt>
    <dgm:pt modelId="{A0A77DA1-582B-4E6E-8B5A-68CF5A8CD698}" type="pres">
      <dgm:prSet presAssocID="{5124B513-BA09-410E-8CE5-D6057D6C0CB8}" presName="composite" presStyleCnt="0"/>
      <dgm:spPr/>
      <dgm:t>
        <a:bodyPr/>
        <a:lstStyle/>
        <a:p>
          <a:endParaRPr lang="ru-RU"/>
        </a:p>
      </dgm:t>
    </dgm:pt>
    <dgm:pt modelId="{75104747-EBCC-4387-B543-607F8174BF29}" type="pres">
      <dgm:prSet presAssocID="{5124B513-BA09-410E-8CE5-D6057D6C0CB8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D05E87-84FD-4F86-98A7-4F74A0F7DDB8}" type="pres">
      <dgm:prSet presAssocID="{5124B513-BA09-410E-8CE5-D6057D6C0CB8}" presName="descendantText" presStyleLbl="alignAcc1" presStyleIdx="3" presStyleCnt="6" custScaleX="99764" custScaleY="155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82FA9-54A5-4073-ABB5-9FADA2AB2D67}" type="pres">
      <dgm:prSet presAssocID="{A17E62CB-544E-4782-9AC1-5AD019B7A4FF}" presName="sp" presStyleCnt="0"/>
      <dgm:spPr/>
      <dgm:t>
        <a:bodyPr/>
        <a:lstStyle/>
        <a:p>
          <a:endParaRPr lang="ru-RU"/>
        </a:p>
      </dgm:t>
    </dgm:pt>
    <dgm:pt modelId="{B4A4368C-05C2-4F1F-931D-A9A7B59FE75E}" type="pres">
      <dgm:prSet presAssocID="{D716AFED-7C7A-4904-A0D1-A44843748EDD}" presName="composite" presStyleCnt="0"/>
      <dgm:spPr/>
    </dgm:pt>
    <dgm:pt modelId="{DBEE6E12-1EC8-42EF-99CC-3BB3E66F78BE}" type="pres">
      <dgm:prSet presAssocID="{D716AFED-7C7A-4904-A0D1-A44843748EDD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C60CA0-72D8-4345-984C-CD11E9B203DA}" type="pres">
      <dgm:prSet presAssocID="{D716AFED-7C7A-4904-A0D1-A44843748EDD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8319A-29E2-4423-BD97-8CF1F5409784}" type="pres">
      <dgm:prSet presAssocID="{495A1055-F293-4DCA-B17C-B202B4B8E36A}" presName="sp" presStyleCnt="0"/>
      <dgm:spPr/>
    </dgm:pt>
    <dgm:pt modelId="{04104C9E-10C2-4D8E-8644-A0FA20BDD7B6}" type="pres">
      <dgm:prSet presAssocID="{57C3844E-746C-40FE-9AD0-FB38F54805CE}" presName="composite" presStyleCnt="0"/>
      <dgm:spPr/>
      <dgm:t>
        <a:bodyPr/>
        <a:lstStyle/>
        <a:p>
          <a:endParaRPr lang="ru-RU"/>
        </a:p>
      </dgm:t>
    </dgm:pt>
    <dgm:pt modelId="{6CA1F081-944B-4C84-B7F1-3D7E5D5C12F2}" type="pres">
      <dgm:prSet presAssocID="{57C3844E-746C-40FE-9AD0-FB38F54805CE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86B53-D61D-41BA-B81F-939BE41B4B26}" type="pres">
      <dgm:prSet presAssocID="{57C3844E-746C-40FE-9AD0-FB38F54805CE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FF034E-E9B5-48EF-A2FE-C4B8F1E10CC6}" srcId="{57F33457-97BB-41A9-B8EC-3658740DA735}" destId="{5124B513-BA09-410E-8CE5-D6057D6C0CB8}" srcOrd="3" destOrd="0" parTransId="{2C18C9E6-DB1B-49C9-B520-631E4788C13B}" sibTransId="{A17E62CB-544E-4782-9AC1-5AD019B7A4FF}"/>
    <dgm:cxn modelId="{5C52D346-7B6E-47D5-AE93-7BAC922806C8}" type="presOf" srcId="{57C3844E-746C-40FE-9AD0-FB38F54805CE}" destId="{6CA1F081-944B-4C84-B7F1-3D7E5D5C12F2}" srcOrd="0" destOrd="0" presId="urn:microsoft.com/office/officeart/2005/8/layout/chevron2"/>
    <dgm:cxn modelId="{8BBABE9E-8EA7-4F92-BFCA-7D1F9E00FD43}" srcId="{895C2EB3-0030-4AC6-88A7-15491D1448F4}" destId="{ADF55310-74F5-4C01-80D1-B8DB56FC42B2}" srcOrd="0" destOrd="0" parTransId="{04813CE1-C2D6-47AA-86EF-B23C3E75AC39}" sibTransId="{E1014AEF-5B45-4AF9-8FAF-30225B66DF14}"/>
    <dgm:cxn modelId="{484824E7-99C2-48E5-A8DF-CB583DF166BD}" srcId="{57F33457-97BB-41A9-B8EC-3658740DA735}" destId="{D716AFED-7C7A-4904-A0D1-A44843748EDD}" srcOrd="4" destOrd="0" parTransId="{85A03F9B-F7AC-493A-97BF-C3E3584D12A0}" sibTransId="{495A1055-F293-4DCA-B17C-B202B4B8E36A}"/>
    <dgm:cxn modelId="{15A1ED65-89AF-493E-95E5-5C5A066F8860}" srcId="{57F33457-97BB-41A9-B8EC-3658740DA735}" destId="{57C3844E-746C-40FE-9AD0-FB38F54805CE}" srcOrd="5" destOrd="0" parTransId="{A93363AA-B56A-4B4F-9D8C-162899AABB17}" sibTransId="{CE8EBF41-607C-41C6-BA13-AB44E9C62BE1}"/>
    <dgm:cxn modelId="{32D7B461-23E3-44E1-96D8-E9D24D3AA651}" type="presOf" srcId="{E5BD8AED-CA44-4030-81C2-B8B2690F731A}" destId="{49C60CA0-72D8-4345-984C-CD11E9B203DA}" srcOrd="0" destOrd="0" presId="urn:microsoft.com/office/officeart/2005/8/layout/chevron2"/>
    <dgm:cxn modelId="{2306774E-C54B-4D2F-8053-4B20BBBBC1B5}" srcId="{5840874A-C8EC-4F3D-808B-70CECC2361F5}" destId="{B076C1EA-3747-426C-A266-FEEB718C1FF4}" srcOrd="0" destOrd="0" parTransId="{D66F9F28-20DA-463B-8A06-47EB22E705B3}" sibTransId="{D4BC699D-B275-424E-9E6E-96D1A69FA701}"/>
    <dgm:cxn modelId="{3F0391F4-D37D-45C9-AF10-FFABCF732F1F}" srcId="{B8E7CAD0-F359-4D9E-8397-64D16C5977D2}" destId="{1DE7E20A-6A6C-4117-B3F7-6A37B0B98BD3}" srcOrd="0" destOrd="0" parTransId="{59ED4DE9-4EB4-4977-B59D-B4B56DBE5FE6}" sibTransId="{990D3485-7583-4531-8838-5E9247084A3C}"/>
    <dgm:cxn modelId="{277F092D-23FE-4FFA-992E-D004FD94EB7A}" srcId="{57F33457-97BB-41A9-B8EC-3658740DA735}" destId="{5840874A-C8EC-4F3D-808B-70CECC2361F5}" srcOrd="1" destOrd="0" parTransId="{BB463706-3662-4E0D-83FF-77F5F7652D9B}" sibTransId="{179FF3C0-705B-4E15-A7A8-419C96234633}"/>
    <dgm:cxn modelId="{79F929C6-ACD2-46BF-BB7B-FCD072C7180C}" type="presOf" srcId="{B076C1EA-3747-426C-A266-FEEB718C1FF4}" destId="{3F0B98AA-DFA8-4CB4-92AF-8D709D75859E}" srcOrd="0" destOrd="0" presId="urn:microsoft.com/office/officeart/2005/8/layout/chevron2"/>
    <dgm:cxn modelId="{234BD5C6-2D62-4199-911D-A35AE5895F92}" type="presOf" srcId="{57F33457-97BB-41A9-B8EC-3658740DA735}" destId="{5BEACDA1-8969-4E9C-8652-2D1B057D5123}" srcOrd="0" destOrd="0" presId="urn:microsoft.com/office/officeart/2005/8/layout/chevron2"/>
    <dgm:cxn modelId="{83B11B2A-653E-4291-A06B-46A6D9DEE076}" type="presOf" srcId="{B8E7CAD0-F359-4D9E-8397-64D16C5977D2}" destId="{F72666BA-6740-4822-92F0-CCA1D013BCC2}" srcOrd="0" destOrd="0" presId="urn:microsoft.com/office/officeart/2005/8/layout/chevron2"/>
    <dgm:cxn modelId="{6A559496-13A7-4AD9-A2C5-106186B9B64F}" srcId="{57F33457-97BB-41A9-B8EC-3658740DA735}" destId="{B8E7CAD0-F359-4D9E-8397-64D16C5977D2}" srcOrd="0" destOrd="0" parTransId="{334AE7BC-96A0-45E4-9002-A1A07C4ED2E8}" sibTransId="{8B4B28C4-CE05-4EC6-B307-58016E776C41}"/>
    <dgm:cxn modelId="{496B19A0-FCF3-4EE9-9763-5339447CC3AE}" type="presOf" srcId="{5124B513-BA09-410E-8CE5-D6057D6C0CB8}" destId="{75104747-EBCC-4387-B543-607F8174BF29}" srcOrd="0" destOrd="0" presId="urn:microsoft.com/office/officeart/2005/8/layout/chevron2"/>
    <dgm:cxn modelId="{52B14698-6219-4AE5-8977-75E881DD9ACA}" srcId="{57C3844E-746C-40FE-9AD0-FB38F54805CE}" destId="{AB9C5E82-DD9C-4812-99E4-C27CD0BA78A5}" srcOrd="0" destOrd="0" parTransId="{AE089E4C-9358-4B92-AEF7-77E05C1F9C3D}" sibTransId="{A7990B97-E56E-4F31-AE99-248301310D7A}"/>
    <dgm:cxn modelId="{30EC4963-E55F-4A47-B2D8-913C3E85B032}" srcId="{57F33457-97BB-41A9-B8EC-3658740DA735}" destId="{895C2EB3-0030-4AC6-88A7-15491D1448F4}" srcOrd="2" destOrd="0" parTransId="{D91EF1F6-D623-4C74-9315-FA83EEDF9F34}" sibTransId="{48334E37-5026-447F-AAFE-328026BEC8FA}"/>
    <dgm:cxn modelId="{CE9E06B6-321A-48AD-BA5B-9F69491D0770}" type="presOf" srcId="{AB9C5E82-DD9C-4812-99E4-C27CD0BA78A5}" destId="{EF686B53-D61D-41BA-B81F-939BE41B4B26}" srcOrd="0" destOrd="0" presId="urn:microsoft.com/office/officeart/2005/8/layout/chevron2"/>
    <dgm:cxn modelId="{2460BBF1-9149-4525-B6AB-98CD9C42867C}" type="presOf" srcId="{ADF55310-74F5-4C01-80D1-B8DB56FC42B2}" destId="{0FE71677-9048-469B-B1C6-016A5ECB4633}" srcOrd="0" destOrd="0" presId="urn:microsoft.com/office/officeart/2005/8/layout/chevron2"/>
    <dgm:cxn modelId="{8C0BAFE4-A04B-4203-A74C-03B5B7ABCA20}" srcId="{5124B513-BA09-410E-8CE5-D6057D6C0CB8}" destId="{64B11696-C146-4FFF-A125-BD715D3C03C1}" srcOrd="0" destOrd="0" parTransId="{1DAABE59-7B0D-4976-BF55-A04EE85992AD}" sibTransId="{C32672AE-5982-4E7D-926A-27FC722BC4DD}"/>
    <dgm:cxn modelId="{188976B6-7157-4B56-B125-A3EBD9016961}" type="presOf" srcId="{64B11696-C146-4FFF-A125-BD715D3C03C1}" destId="{A2D05E87-84FD-4F86-98A7-4F74A0F7DDB8}" srcOrd="0" destOrd="0" presId="urn:microsoft.com/office/officeart/2005/8/layout/chevron2"/>
    <dgm:cxn modelId="{25D90B62-23E6-4EE2-91C1-35BD5900F5F5}" srcId="{D716AFED-7C7A-4904-A0D1-A44843748EDD}" destId="{E5BD8AED-CA44-4030-81C2-B8B2690F731A}" srcOrd="0" destOrd="0" parTransId="{C5F18E8E-B9DD-4B2B-8334-864C09218FB8}" sibTransId="{DF9C3508-BE3E-4B3C-BF67-21AF315CAB55}"/>
    <dgm:cxn modelId="{0017AEDC-2632-45F5-BCE1-7F098494E490}" type="presOf" srcId="{D716AFED-7C7A-4904-A0D1-A44843748EDD}" destId="{DBEE6E12-1EC8-42EF-99CC-3BB3E66F78BE}" srcOrd="0" destOrd="0" presId="urn:microsoft.com/office/officeart/2005/8/layout/chevron2"/>
    <dgm:cxn modelId="{62C05FD7-E0FB-4027-BAAE-42D1A27EF175}" type="presOf" srcId="{1DE7E20A-6A6C-4117-B3F7-6A37B0B98BD3}" destId="{6E5387AF-3722-42EA-A036-8AB85B9774E9}" srcOrd="0" destOrd="0" presId="urn:microsoft.com/office/officeart/2005/8/layout/chevron2"/>
    <dgm:cxn modelId="{ACA2B44B-44D8-483F-A1AE-6E09A0C7E008}" type="presOf" srcId="{5840874A-C8EC-4F3D-808B-70CECC2361F5}" destId="{F0042D60-63A3-4649-A7FA-1C5191311350}" srcOrd="0" destOrd="0" presId="urn:microsoft.com/office/officeart/2005/8/layout/chevron2"/>
    <dgm:cxn modelId="{E682835A-2F57-4F72-B7E8-B48753923A60}" type="presOf" srcId="{895C2EB3-0030-4AC6-88A7-15491D1448F4}" destId="{ED8AB6C8-1A87-4098-81A5-B9A0A1641FF4}" srcOrd="0" destOrd="0" presId="urn:microsoft.com/office/officeart/2005/8/layout/chevron2"/>
    <dgm:cxn modelId="{D35DB895-F732-4A42-B7A8-C3DE6E1351AB}" type="presParOf" srcId="{5BEACDA1-8969-4E9C-8652-2D1B057D5123}" destId="{50A71F1E-A758-4885-9D90-A0408247816B}" srcOrd="0" destOrd="0" presId="urn:microsoft.com/office/officeart/2005/8/layout/chevron2"/>
    <dgm:cxn modelId="{6702F07F-4198-46DA-8D80-2D5C9B8FF15D}" type="presParOf" srcId="{50A71F1E-A758-4885-9D90-A0408247816B}" destId="{F72666BA-6740-4822-92F0-CCA1D013BCC2}" srcOrd="0" destOrd="0" presId="urn:microsoft.com/office/officeart/2005/8/layout/chevron2"/>
    <dgm:cxn modelId="{5BF0793B-ACE9-4F90-BB88-A5E5688DD88A}" type="presParOf" srcId="{50A71F1E-A758-4885-9D90-A0408247816B}" destId="{6E5387AF-3722-42EA-A036-8AB85B9774E9}" srcOrd="1" destOrd="0" presId="urn:microsoft.com/office/officeart/2005/8/layout/chevron2"/>
    <dgm:cxn modelId="{D9CFC4AC-EACB-440B-8ED0-ACE01D365BC3}" type="presParOf" srcId="{5BEACDA1-8969-4E9C-8652-2D1B057D5123}" destId="{8EAC13B3-983B-4462-BF96-03B39DE73B86}" srcOrd="1" destOrd="0" presId="urn:microsoft.com/office/officeart/2005/8/layout/chevron2"/>
    <dgm:cxn modelId="{1C818040-80A7-4354-8833-6646FB715B22}" type="presParOf" srcId="{5BEACDA1-8969-4E9C-8652-2D1B057D5123}" destId="{2EAD72AF-FEAB-4805-A7BC-E6F101AEB7C0}" srcOrd="2" destOrd="0" presId="urn:microsoft.com/office/officeart/2005/8/layout/chevron2"/>
    <dgm:cxn modelId="{AD0883F1-817F-4525-B731-59484B2554AD}" type="presParOf" srcId="{2EAD72AF-FEAB-4805-A7BC-E6F101AEB7C0}" destId="{F0042D60-63A3-4649-A7FA-1C5191311350}" srcOrd="0" destOrd="0" presId="urn:microsoft.com/office/officeart/2005/8/layout/chevron2"/>
    <dgm:cxn modelId="{EDD755F3-0B42-4DE9-A86B-467FBB0641AF}" type="presParOf" srcId="{2EAD72AF-FEAB-4805-A7BC-E6F101AEB7C0}" destId="{3F0B98AA-DFA8-4CB4-92AF-8D709D75859E}" srcOrd="1" destOrd="0" presId="urn:microsoft.com/office/officeart/2005/8/layout/chevron2"/>
    <dgm:cxn modelId="{55EC9C48-E345-4AEF-8EEB-51B84F1157B8}" type="presParOf" srcId="{5BEACDA1-8969-4E9C-8652-2D1B057D5123}" destId="{C313B842-7D4B-49B9-BB38-578803900ED8}" srcOrd="3" destOrd="0" presId="urn:microsoft.com/office/officeart/2005/8/layout/chevron2"/>
    <dgm:cxn modelId="{63A5992C-FF9C-4B74-88E0-2FC6AD4F59C8}" type="presParOf" srcId="{5BEACDA1-8969-4E9C-8652-2D1B057D5123}" destId="{144EAD60-5AAF-4935-AF44-CDA67C89608F}" srcOrd="4" destOrd="0" presId="urn:microsoft.com/office/officeart/2005/8/layout/chevron2"/>
    <dgm:cxn modelId="{9A2FA22F-E4BC-4ACE-BEF7-8A2C6914B344}" type="presParOf" srcId="{144EAD60-5AAF-4935-AF44-CDA67C89608F}" destId="{ED8AB6C8-1A87-4098-81A5-B9A0A1641FF4}" srcOrd="0" destOrd="0" presId="urn:microsoft.com/office/officeart/2005/8/layout/chevron2"/>
    <dgm:cxn modelId="{F9B6E426-CD28-4AA7-B360-15FF54361F52}" type="presParOf" srcId="{144EAD60-5AAF-4935-AF44-CDA67C89608F}" destId="{0FE71677-9048-469B-B1C6-016A5ECB4633}" srcOrd="1" destOrd="0" presId="urn:microsoft.com/office/officeart/2005/8/layout/chevron2"/>
    <dgm:cxn modelId="{8C3F80B3-8F2B-421C-8EF1-04399FA4D11C}" type="presParOf" srcId="{5BEACDA1-8969-4E9C-8652-2D1B057D5123}" destId="{3AAEADA0-D75E-4B72-A50F-C6E296161FDB}" srcOrd="5" destOrd="0" presId="urn:microsoft.com/office/officeart/2005/8/layout/chevron2"/>
    <dgm:cxn modelId="{FC28BDD4-425A-4D6E-B6FF-2B9D7FD7D4C6}" type="presParOf" srcId="{5BEACDA1-8969-4E9C-8652-2D1B057D5123}" destId="{A0A77DA1-582B-4E6E-8B5A-68CF5A8CD698}" srcOrd="6" destOrd="0" presId="urn:microsoft.com/office/officeart/2005/8/layout/chevron2"/>
    <dgm:cxn modelId="{FC0D2999-D27C-4E75-9576-CDED40E234EA}" type="presParOf" srcId="{A0A77DA1-582B-4E6E-8B5A-68CF5A8CD698}" destId="{75104747-EBCC-4387-B543-607F8174BF29}" srcOrd="0" destOrd="0" presId="urn:microsoft.com/office/officeart/2005/8/layout/chevron2"/>
    <dgm:cxn modelId="{C70E80AB-31EA-4947-B22C-60A89073A8A6}" type="presParOf" srcId="{A0A77DA1-582B-4E6E-8B5A-68CF5A8CD698}" destId="{A2D05E87-84FD-4F86-98A7-4F74A0F7DDB8}" srcOrd="1" destOrd="0" presId="urn:microsoft.com/office/officeart/2005/8/layout/chevron2"/>
    <dgm:cxn modelId="{3ECA0979-522D-4BC7-B33F-5DED0B3CD05F}" type="presParOf" srcId="{5BEACDA1-8969-4E9C-8652-2D1B057D5123}" destId="{E6682FA9-54A5-4073-ABB5-9FADA2AB2D67}" srcOrd="7" destOrd="0" presId="urn:microsoft.com/office/officeart/2005/8/layout/chevron2"/>
    <dgm:cxn modelId="{DEB54D5F-1746-41AE-A532-5DB3EBC02143}" type="presParOf" srcId="{5BEACDA1-8969-4E9C-8652-2D1B057D5123}" destId="{B4A4368C-05C2-4F1F-931D-A9A7B59FE75E}" srcOrd="8" destOrd="0" presId="urn:microsoft.com/office/officeart/2005/8/layout/chevron2"/>
    <dgm:cxn modelId="{5A04EDB7-5E7C-452E-98F7-E168EDEA449C}" type="presParOf" srcId="{B4A4368C-05C2-4F1F-931D-A9A7B59FE75E}" destId="{DBEE6E12-1EC8-42EF-99CC-3BB3E66F78BE}" srcOrd="0" destOrd="0" presId="urn:microsoft.com/office/officeart/2005/8/layout/chevron2"/>
    <dgm:cxn modelId="{C4E42E0E-CF37-4DC5-987F-4945589C7D6B}" type="presParOf" srcId="{B4A4368C-05C2-4F1F-931D-A9A7B59FE75E}" destId="{49C60CA0-72D8-4345-984C-CD11E9B203DA}" srcOrd="1" destOrd="0" presId="urn:microsoft.com/office/officeart/2005/8/layout/chevron2"/>
    <dgm:cxn modelId="{3551E348-2E2B-4D1E-8D74-E69D42C1AF2F}" type="presParOf" srcId="{5BEACDA1-8969-4E9C-8652-2D1B057D5123}" destId="{17B8319A-29E2-4423-BD97-8CF1F5409784}" srcOrd="9" destOrd="0" presId="urn:microsoft.com/office/officeart/2005/8/layout/chevron2"/>
    <dgm:cxn modelId="{096B45A8-83EA-413F-BBCD-57A567120ECC}" type="presParOf" srcId="{5BEACDA1-8969-4E9C-8652-2D1B057D5123}" destId="{04104C9E-10C2-4D8E-8644-A0FA20BDD7B6}" srcOrd="10" destOrd="0" presId="urn:microsoft.com/office/officeart/2005/8/layout/chevron2"/>
    <dgm:cxn modelId="{C1396706-1D95-4C00-BD4B-87F78F3AF281}" type="presParOf" srcId="{04104C9E-10C2-4D8E-8644-A0FA20BDD7B6}" destId="{6CA1F081-944B-4C84-B7F1-3D7E5D5C12F2}" srcOrd="0" destOrd="0" presId="urn:microsoft.com/office/officeart/2005/8/layout/chevron2"/>
    <dgm:cxn modelId="{2F57E414-EDC3-4292-94D1-753F09D42D8F}" type="presParOf" srcId="{04104C9E-10C2-4D8E-8644-A0FA20BDD7B6}" destId="{EF686B53-D61D-41BA-B81F-939BE41B4B2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B43A91-F264-4E92-9C5E-DAA55D40E64B}" type="doc">
      <dgm:prSet loTypeId="urn:microsoft.com/office/officeart/2005/8/layout/vList4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0F88CE0-AE9B-4780-B41E-47B8B3FF302F}">
      <dgm:prSet phldrT="[Текст]"/>
      <dgm:spPr/>
      <dgm:t>
        <a:bodyPr/>
        <a:lstStyle/>
        <a:p>
          <a:pPr algn="ctr"/>
          <a:r>
            <a:rPr lang="ru-RU" b="1" dirty="0" smtClean="0"/>
            <a:t>на юридических лиц </a:t>
          </a:r>
          <a:br>
            <a:rPr lang="ru-RU" b="1" dirty="0" smtClean="0"/>
          </a:br>
          <a:r>
            <a:rPr lang="ru-RU" b="1" dirty="0" smtClean="0"/>
            <a:t>от 150 до 200 тысяч рублей с конфискацией продукции</a:t>
          </a:r>
          <a:endParaRPr lang="ru-RU" b="1" dirty="0"/>
        </a:p>
      </dgm:t>
    </dgm:pt>
    <dgm:pt modelId="{3643531D-B098-42FD-A5A1-10EA5D399983}" type="parTrans" cxnId="{0997BE03-1F6E-4B03-A39A-0F138F93A969}">
      <dgm:prSet/>
      <dgm:spPr/>
      <dgm:t>
        <a:bodyPr/>
        <a:lstStyle/>
        <a:p>
          <a:pPr algn="ctr"/>
          <a:endParaRPr lang="ru-RU" b="1"/>
        </a:p>
      </dgm:t>
    </dgm:pt>
    <dgm:pt modelId="{14431B2F-F3D4-494F-87FA-3938FF49562E}" type="sibTrans" cxnId="{0997BE03-1F6E-4B03-A39A-0F138F93A969}">
      <dgm:prSet/>
      <dgm:spPr/>
      <dgm:t>
        <a:bodyPr/>
        <a:lstStyle/>
        <a:p>
          <a:pPr algn="ctr"/>
          <a:endParaRPr lang="ru-RU" b="1"/>
        </a:p>
      </dgm:t>
    </dgm:pt>
    <dgm:pt modelId="{3AF15C61-9B9C-4C6F-B059-7F1B5A1FC1FD}">
      <dgm:prSet phldrT="[Текст]"/>
      <dgm:spPr/>
      <dgm:t>
        <a:bodyPr/>
        <a:lstStyle/>
        <a:p>
          <a:pPr algn="ctr"/>
          <a:r>
            <a:rPr lang="ru-RU" b="1" u="sng" dirty="0" smtClean="0"/>
            <a:t>на должностных лиц </a:t>
          </a:r>
          <a:r>
            <a:rPr lang="ru-RU" b="1" dirty="0" smtClean="0"/>
            <a:t/>
          </a:r>
          <a:br>
            <a:rPr lang="ru-RU" b="1" dirty="0" smtClean="0"/>
          </a:br>
          <a:r>
            <a:rPr lang="ru-RU" b="1" dirty="0" smtClean="0"/>
            <a:t>от 10 до 15 тысяч рублей с конфискацией продукции</a:t>
          </a:r>
          <a:endParaRPr lang="ru-RU" b="1" dirty="0"/>
        </a:p>
      </dgm:t>
    </dgm:pt>
    <dgm:pt modelId="{0A6FBEE5-5072-4467-A0F7-549AE75BBF56}" type="parTrans" cxnId="{E072D45E-D661-4227-BA63-96BBED8C0F50}">
      <dgm:prSet/>
      <dgm:spPr/>
      <dgm:t>
        <a:bodyPr/>
        <a:lstStyle/>
        <a:p>
          <a:pPr algn="ctr"/>
          <a:endParaRPr lang="ru-RU" b="1"/>
        </a:p>
      </dgm:t>
    </dgm:pt>
    <dgm:pt modelId="{8F1CA4BE-71A9-48BA-915A-7D8FF44A6C8F}" type="sibTrans" cxnId="{E072D45E-D661-4227-BA63-96BBED8C0F50}">
      <dgm:prSet/>
      <dgm:spPr/>
      <dgm:t>
        <a:bodyPr/>
        <a:lstStyle/>
        <a:p>
          <a:pPr algn="ctr"/>
          <a:endParaRPr lang="ru-RU" b="1"/>
        </a:p>
      </dgm:t>
    </dgm:pt>
    <dgm:pt modelId="{997565C5-680C-4DDF-9F55-0D472C34281D}" type="pres">
      <dgm:prSet presAssocID="{18B43A91-F264-4E92-9C5E-DAA55D40E64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32A2D5-9D02-4004-9671-DF0D03C4A3A7}" type="pres">
      <dgm:prSet presAssocID="{3AF15C61-9B9C-4C6F-B059-7F1B5A1FC1FD}" presName="comp" presStyleCnt="0"/>
      <dgm:spPr/>
    </dgm:pt>
    <dgm:pt modelId="{CEEA2247-987A-4CAF-936D-627E990D5B56}" type="pres">
      <dgm:prSet presAssocID="{3AF15C61-9B9C-4C6F-B059-7F1B5A1FC1FD}" presName="box" presStyleLbl="node1" presStyleIdx="0" presStyleCnt="2"/>
      <dgm:spPr/>
      <dgm:t>
        <a:bodyPr/>
        <a:lstStyle/>
        <a:p>
          <a:endParaRPr lang="ru-RU"/>
        </a:p>
      </dgm:t>
    </dgm:pt>
    <dgm:pt modelId="{B1126DBE-14B4-40D7-BBC0-6F9C6801D8C1}" type="pres">
      <dgm:prSet presAssocID="{3AF15C61-9B9C-4C6F-B059-7F1B5A1FC1FD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21CF1B5-4395-4E81-A583-22BFCB343E3A}" type="pres">
      <dgm:prSet presAssocID="{3AF15C61-9B9C-4C6F-B059-7F1B5A1FC1FD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76253-8D3F-40EE-9D44-D5803785E1CF}" type="pres">
      <dgm:prSet presAssocID="{8F1CA4BE-71A9-48BA-915A-7D8FF44A6C8F}" presName="spacer" presStyleCnt="0"/>
      <dgm:spPr/>
    </dgm:pt>
    <dgm:pt modelId="{A7AD9A52-97CE-45CD-85BA-CF478CFCA30D}" type="pres">
      <dgm:prSet presAssocID="{20F88CE0-AE9B-4780-B41E-47B8B3FF302F}" presName="comp" presStyleCnt="0"/>
      <dgm:spPr/>
    </dgm:pt>
    <dgm:pt modelId="{AC5BBFD3-9764-45FF-B054-76ADC27C2DA7}" type="pres">
      <dgm:prSet presAssocID="{20F88CE0-AE9B-4780-B41E-47B8B3FF302F}" presName="box" presStyleLbl="node1" presStyleIdx="1" presStyleCnt="2"/>
      <dgm:spPr/>
      <dgm:t>
        <a:bodyPr/>
        <a:lstStyle/>
        <a:p>
          <a:endParaRPr lang="ru-RU"/>
        </a:p>
      </dgm:t>
    </dgm:pt>
    <dgm:pt modelId="{B3CDD0CE-7BF4-452E-AD9B-73C4292E64AF}" type="pres">
      <dgm:prSet presAssocID="{20F88CE0-AE9B-4780-B41E-47B8B3FF302F}" presName="img" presStyleLbl="fgImgPlace1" presStyleIdx="1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F957430-C326-4A57-B450-27878732F483}" type="pres">
      <dgm:prSet presAssocID="{20F88CE0-AE9B-4780-B41E-47B8B3FF302F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C3E757-84E8-49AC-870D-91FBDEC18E86}" type="presOf" srcId="{3AF15C61-9B9C-4C6F-B059-7F1B5A1FC1FD}" destId="{CEEA2247-987A-4CAF-936D-627E990D5B56}" srcOrd="0" destOrd="0" presId="urn:microsoft.com/office/officeart/2005/8/layout/vList4"/>
    <dgm:cxn modelId="{E072D45E-D661-4227-BA63-96BBED8C0F50}" srcId="{18B43A91-F264-4E92-9C5E-DAA55D40E64B}" destId="{3AF15C61-9B9C-4C6F-B059-7F1B5A1FC1FD}" srcOrd="0" destOrd="0" parTransId="{0A6FBEE5-5072-4467-A0F7-549AE75BBF56}" sibTransId="{8F1CA4BE-71A9-48BA-915A-7D8FF44A6C8F}"/>
    <dgm:cxn modelId="{801A1DA5-DFEA-4FE2-B11D-5DA8E0D457F5}" type="presOf" srcId="{20F88CE0-AE9B-4780-B41E-47B8B3FF302F}" destId="{AC5BBFD3-9764-45FF-B054-76ADC27C2DA7}" srcOrd="0" destOrd="0" presId="urn:microsoft.com/office/officeart/2005/8/layout/vList4"/>
    <dgm:cxn modelId="{DC6B2705-B8C7-4DC9-88AD-D8092656C4E3}" type="presOf" srcId="{18B43A91-F264-4E92-9C5E-DAA55D40E64B}" destId="{997565C5-680C-4DDF-9F55-0D472C34281D}" srcOrd="0" destOrd="0" presId="urn:microsoft.com/office/officeart/2005/8/layout/vList4"/>
    <dgm:cxn modelId="{0997BE03-1F6E-4B03-A39A-0F138F93A969}" srcId="{18B43A91-F264-4E92-9C5E-DAA55D40E64B}" destId="{20F88CE0-AE9B-4780-B41E-47B8B3FF302F}" srcOrd="1" destOrd="0" parTransId="{3643531D-B098-42FD-A5A1-10EA5D399983}" sibTransId="{14431B2F-F3D4-494F-87FA-3938FF49562E}"/>
    <dgm:cxn modelId="{372398C3-B6CD-4D38-99DC-B304592EBFDC}" type="presOf" srcId="{20F88CE0-AE9B-4780-B41E-47B8B3FF302F}" destId="{CF957430-C326-4A57-B450-27878732F483}" srcOrd="1" destOrd="0" presId="urn:microsoft.com/office/officeart/2005/8/layout/vList4"/>
    <dgm:cxn modelId="{B98EE126-FEFD-422B-A5CC-A5C18141C7DC}" type="presOf" srcId="{3AF15C61-9B9C-4C6F-B059-7F1B5A1FC1FD}" destId="{721CF1B5-4395-4E81-A583-22BFCB343E3A}" srcOrd="1" destOrd="0" presId="urn:microsoft.com/office/officeart/2005/8/layout/vList4"/>
    <dgm:cxn modelId="{3031F4C3-AFFD-4356-9484-7A7F95E51F51}" type="presParOf" srcId="{997565C5-680C-4DDF-9F55-0D472C34281D}" destId="{7632A2D5-9D02-4004-9671-DF0D03C4A3A7}" srcOrd="0" destOrd="0" presId="urn:microsoft.com/office/officeart/2005/8/layout/vList4"/>
    <dgm:cxn modelId="{754D4C5B-AB2F-444F-8EB6-861DD3A8DBD8}" type="presParOf" srcId="{7632A2D5-9D02-4004-9671-DF0D03C4A3A7}" destId="{CEEA2247-987A-4CAF-936D-627E990D5B56}" srcOrd="0" destOrd="0" presId="urn:microsoft.com/office/officeart/2005/8/layout/vList4"/>
    <dgm:cxn modelId="{0EFDBEDA-737B-4D0F-815E-9B1A72C3A66A}" type="presParOf" srcId="{7632A2D5-9D02-4004-9671-DF0D03C4A3A7}" destId="{B1126DBE-14B4-40D7-BBC0-6F9C6801D8C1}" srcOrd="1" destOrd="0" presId="urn:microsoft.com/office/officeart/2005/8/layout/vList4"/>
    <dgm:cxn modelId="{9341F845-D5A1-4DE2-B5F3-2E5B3370E813}" type="presParOf" srcId="{7632A2D5-9D02-4004-9671-DF0D03C4A3A7}" destId="{721CF1B5-4395-4E81-A583-22BFCB343E3A}" srcOrd="2" destOrd="0" presId="urn:microsoft.com/office/officeart/2005/8/layout/vList4"/>
    <dgm:cxn modelId="{3405E1E9-FB4C-401D-A6C5-E2B8512FE4C4}" type="presParOf" srcId="{997565C5-680C-4DDF-9F55-0D472C34281D}" destId="{2C776253-8D3F-40EE-9D44-D5803785E1CF}" srcOrd="1" destOrd="0" presId="urn:microsoft.com/office/officeart/2005/8/layout/vList4"/>
    <dgm:cxn modelId="{5BA3F4BF-2553-4E57-A9C8-1A5E64A2F4FD}" type="presParOf" srcId="{997565C5-680C-4DDF-9F55-0D472C34281D}" destId="{A7AD9A52-97CE-45CD-85BA-CF478CFCA30D}" srcOrd="2" destOrd="0" presId="urn:microsoft.com/office/officeart/2005/8/layout/vList4"/>
    <dgm:cxn modelId="{0E230539-EE0D-40C7-9FCA-B9EF35829708}" type="presParOf" srcId="{A7AD9A52-97CE-45CD-85BA-CF478CFCA30D}" destId="{AC5BBFD3-9764-45FF-B054-76ADC27C2DA7}" srcOrd="0" destOrd="0" presId="urn:microsoft.com/office/officeart/2005/8/layout/vList4"/>
    <dgm:cxn modelId="{0E63875B-96F0-4A8B-9E64-9CB2779B2961}" type="presParOf" srcId="{A7AD9A52-97CE-45CD-85BA-CF478CFCA30D}" destId="{B3CDD0CE-7BF4-452E-AD9B-73C4292E64AF}" srcOrd="1" destOrd="0" presId="urn:microsoft.com/office/officeart/2005/8/layout/vList4"/>
    <dgm:cxn modelId="{9E1C6944-D0CC-49B6-AF3B-6B246F22D8B7}" type="presParOf" srcId="{A7AD9A52-97CE-45CD-85BA-CF478CFCA30D}" destId="{CF957430-C326-4A57-B450-27878732F48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A822583-447D-493D-A447-72457FD83EBE}" type="doc">
      <dgm:prSet loTypeId="urn:microsoft.com/office/officeart/2005/8/layout/process4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F1B441C-BBA9-4FEC-92B6-DF6E34E98126}">
      <dgm:prSet phldrT="[Текст]" custT="1"/>
      <dgm:spPr/>
      <dgm:t>
        <a:bodyPr/>
        <a:lstStyle/>
        <a:p>
          <a:r>
            <a:rPr lang="ru-RU" sz="1700" b="1" dirty="0" smtClean="0"/>
            <a:t>обеспечить обучение и регулярную переподготовку специалистов, осуществляющих учет алкогольной продукции</a:t>
          </a:r>
          <a:endParaRPr lang="ru-RU" sz="1700" b="1" dirty="0"/>
        </a:p>
      </dgm:t>
    </dgm:pt>
    <dgm:pt modelId="{F59E4401-FA9E-49B5-BAF4-B584F12F64DB}" type="parTrans" cxnId="{10D24418-4DD9-430A-B85C-35E8854C55F2}">
      <dgm:prSet/>
      <dgm:spPr/>
      <dgm:t>
        <a:bodyPr/>
        <a:lstStyle/>
        <a:p>
          <a:endParaRPr lang="ru-RU" sz="1700" b="1"/>
        </a:p>
      </dgm:t>
    </dgm:pt>
    <dgm:pt modelId="{D78B7350-AEDB-4385-9CB5-290D420DD557}" type="sibTrans" cxnId="{10D24418-4DD9-430A-B85C-35E8854C55F2}">
      <dgm:prSet/>
      <dgm:spPr/>
      <dgm:t>
        <a:bodyPr/>
        <a:lstStyle/>
        <a:p>
          <a:endParaRPr lang="ru-RU" sz="1700" b="1"/>
        </a:p>
      </dgm:t>
    </dgm:pt>
    <dgm:pt modelId="{8110B118-1909-4AB7-A98D-C9559AEEEA4B}">
      <dgm:prSet phldrT="[Текст]" custT="1"/>
      <dgm:spPr/>
      <dgm:t>
        <a:bodyPr/>
        <a:lstStyle/>
        <a:p>
          <a:r>
            <a:rPr lang="ru-RU" sz="1700" b="1" dirty="0" smtClean="0"/>
            <a:t>своевременно отслеживать изменения, вносимые в нормативные правовые акты, регулирующие порядок учета алкогольной продукции</a:t>
          </a:r>
          <a:endParaRPr lang="ru-RU" sz="1700" b="1" dirty="0"/>
        </a:p>
      </dgm:t>
    </dgm:pt>
    <dgm:pt modelId="{21F8ED78-B281-4F29-9647-EA08B1F8CAA2}" type="parTrans" cxnId="{D0DEFEB3-EC05-4606-B48A-3A575CE4E32E}">
      <dgm:prSet/>
      <dgm:spPr/>
      <dgm:t>
        <a:bodyPr/>
        <a:lstStyle/>
        <a:p>
          <a:endParaRPr lang="ru-RU" sz="1700" b="1"/>
        </a:p>
      </dgm:t>
    </dgm:pt>
    <dgm:pt modelId="{0CB209CB-0070-4D6A-A076-CF2F721E3412}" type="sibTrans" cxnId="{D0DEFEB3-EC05-4606-B48A-3A575CE4E32E}">
      <dgm:prSet/>
      <dgm:spPr/>
      <dgm:t>
        <a:bodyPr/>
        <a:lstStyle/>
        <a:p>
          <a:endParaRPr lang="ru-RU" sz="1700" b="1"/>
        </a:p>
      </dgm:t>
    </dgm:pt>
    <dgm:pt modelId="{E94FA60D-EF7C-4DE6-8FD3-34D4498DF87B}">
      <dgm:prSet phldrT="[Текст]" custT="1"/>
      <dgm:spPr/>
      <dgm:t>
        <a:bodyPr/>
        <a:lstStyle/>
        <a:p>
          <a:r>
            <a:rPr lang="ru-RU" sz="1700" b="1" dirty="0" smtClean="0"/>
            <a:t>использовать в работе информацию, размещаемую </a:t>
          </a:r>
          <a:r>
            <a:rPr lang="ru-RU" sz="1700" b="1" dirty="0" err="1" smtClean="0"/>
            <a:t>Росалкогольрегулированием</a:t>
          </a:r>
          <a:r>
            <a:rPr lang="ru-RU" sz="1700" b="1" dirty="0" smtClean="0"/>
            <a:t> на официальных </a:t>
          </a:r>
          <a:r>
            <a:rPr lang="ru-RU" sz="1700" b="1" dirty="0" err="1" smtClean="0"/>
            <a:t>интернет-порталах</a:t>
          </a:r>
          <a:r>
            <a:rPr lang="ru-RU" sz="1700" b="1" dirty="0" smtClean="0"/>
            <a:t>: </a:t>
          </a:r>
          <a:r>
            <a:rPr lang="en-US" sz="1700" b="1" dirty="0" smtClean="0"/>
            <a:t>https</a:t>
          </a:r>
          <a:r>
            <a:rPr lang="ru-RU" sz="1700" b="1" dirty="0" smtClean="0"/>
            <a:t> ://</a:t>
          </a:r>
          <a:r>
            <a:rPr lang="en-US" sz="1700" b="1" dirty="0" smtClean="0"/>
            <a:t>wiki</a:t>
          </a:r>
          <a:r>
            <a:rPr lang="ru-RU" sz="1700" b="1" dirty="0" smtClean="0"/>
            <a:t>.</a:t>
          </a:r>
          <a:r>
            <a:rPr lang="en-US" sz="1700" b="1" dirty="0" err="1" smtClean="0"/>
            <a:t>egais</a:t>
          </a:r>
          <a:r>
            <a:rPr lang="ru-RU" sz="1700" b="1" dirty="0" smtClean="0"/>
            <a:t>.</a:t>
          </a:r>
          <a:r>
            <a:rPr lang="en-US" sz="1700" b="1" dirty="0" err="1" smtClean="0"/>
            <a:t>ru</a:t>
          </a:r>
          <a:r>
            <a:rPr lang="ru-RU" sz="1700" b="1" dirty="0" smtClean="0"/>
            <a:t>, </a:t>
          </a:r>
          <a:r>
            <a:rPr lang="en-US" sz="1700" b="1" dirty="0" smtClean="0"/>
            <a:t>https</a:t>
          </a:r>
          <a:r>
            <a:rPr lang="ru-RU" sz="1700" b="1" dirty="0" smtClean="0"/>
            <a:t> :// </a:t>
          </a:r>
          <a:r>
            <a:rPr lang="en-US" sz="1700" b="1" dirty="0" err="1" smtClean="0"/>
            <a:t>egais</a:t>
          </a:r>
          <a:r>
            <a:rPr lang="ru-RU" sz="1700" b="1" dirty="0" smtClean="0"/>
            <a:t>.</a:t>
          </a:r>
          <a:r>
            <a:rPr lang="en-US" sz="1700" b="1" dirty="0" err="1" smtClean="0"/>
            <a:t>ru</a:t>
          </a:r>
          <a:endParaRPr lang="ru-RU" sz="1700" b="1" dirty="0"/>
        </a:p>
      </dgm:t>
    </dgm:pt>
    <dgm:pt modelId="{B4E7A00D-D454-4895-AE75-0379F392292C}" type="parTrans" cxnId="{A8651ED7-AB27-4C5A-96DB-184E3F10818F}">
      <dgm:prSet/>
      <dgm:spPr/>
      <dgm:t>
        <a:bodyPr/>
        <a:lstStyle/>
        <a:p>
          <a:endParaRPr lang="ru-RU" sz="1700" b="1"/>
        </a:p>
      </dgm:t>
    </dgm:pt>
    <dgm:pt modelId="{158BCBE0-6B2F-498B-8B28-46D67CA24AA4}" type="sibTrans" cxnId="{A8651ED7-AB27-4C5A-96DB-184E3F10818F}">
      <dgm:prSet/>
      <dgm:spPr/>
      <dgm:t>
        <a:bodyPr/>
        <a:lstStyle/>
        <a:p>
          <a:endParaRPr lang="ru-RU" sz="1700" b="1"/>
        </a:p>
      </dgm:t>
    </dgm:pt>
    <dgm:pt modelId="{114D4286-9D47-4322-8B38-1C9FC2A9FB54}">
      <dgm:prSet phldrT="[Текст]" custT="1"/>
      <dgm:spPr/>
      <dgm:t>
        <a:bodyPr/>
        <a:lstStyle/>
        <a:p>
          <a:r>
            <a:rPr lang="ru-RU" sz="1700" b="1" dirty="0" smtClean="0"/>
            <a:t>усилить контроль со стороны руководителей организаций, за исполнением должностных обязанностей сотрудниками</a:t>
          </a:r>
          <a:endParaRPr lang="ru-RU" sz="1700" b="1" dirty="0"/>
        </a:p>
      </dgm:t>
    </dgm:pt>
    <dgm:pt modelId="{DF6C8D4D-4CE5-4011-A787-70E1CD5FE51B}" type="parTrans" cxnId="{EB7285AA-CCE1-4A9F-85D6-E5785FF42828}">
      <dgm:prSet/>
      <dgm:spPr/>
      <dgm:t>
        <a:bodyPr/>
        <a:lstStyle/>
        <a:p>
          <a:endParaRPr lang="ru-RU" sz="1700" b="1"/>
        </a:p>
      </dgm:t>
    </dgm:pt>
    <dgm:pt modelId="{EF6AE2CA-0DDB-4FE1-8D21-FCB80DE97125}" type="sibTrans" cxnId="{EB7285AA-CCE1-4A9F-85D6-E5785FF42828}">
      <dgm:prSet/>
      <dgm:spPr/>
      <dgm:t>
        <a:bodyPr/>
        <a:lstStyle/>
        <a:p>
          <a:endParaRPr lang="ru-RU" sz="1700" b="1"/>
        </a:p>
      </dgm:t>
    </dgm:pt>
    <dgm:pt modelId="{D43BD744-E016-4F72-8AEF-41A82419243A}">
      <dgm:prSet phldrT="[Текст]" custT="1"/>
      <dgm:spPr/>
      <dgm:t>
        <a:bodyPr/>
        <a:lstStyle/>
        <a:p>
          <a:r>
            <a:rPr lang="ru-RU" sz="1700" b="1" dirty="0" smtClean="0"/>
            <a:t>обеспечить взаимодействие с контрагентами  по вопросу своевременной и правильной фиксации в ЕГАИС поставок – закупок алкогольной продукции</a:t>
          </a:r>
          <a:endParaRPr lang="ru-RU" sz="1700" b="1" dirty="0"/>
        </a:p>
      </dgm:t>
    </dgm:pt>
    <dgm:pt modelId="{525C1025-8CAD-472A-94A5-AC792D158042}" type="parTrans" cxnId="{4893F135-6122-4052-9DB0-07F10FFD00D5}">
      <dgm:prSet/>
      <dgm:spPr/>
      <dgm:t>
        <a:bodyPr/>
        <a:lstStyle/>
        <a:p>
          <a:endParaRPr lang="ru-RU" sz="1700" b="1"/>
        </a:p>
      </dgm:t>
    </dgm:pt>
    <dgm:pt modelId="{576431F9-AE40-457C-AB7C-905DC07F1567}" type="sibTrans" cxnId="{4893F135-6122-4052-9DB0-07F10FFD00D5}">
      <dgm:prSet/>
      <dgm:spPr/>
      <dgm:t>
        <a:bodyPr/>
        <a:lstStyle/>
        <a:p>
          <a:endParaRPr lang="ru-RU" sz="1700" b="1"/>
        </a:p>
      </dgm:t>
    </dgm:pt>
    <dgm:pt modelId="{2290EE9F-DA18-463C-BF3B-76B171768E03}">
      <dgm:prSet phldrT="[Текст]" custT="1"/>
      <dgm:spPr/>
      <dgm:t>
        <a:bodyPr/>
        <a:lstStyle/>
        <a:p>
          <a:r>
            <a:rPr lang="ru-RU" sz="1700" b="1" dirty="0" smtClean="0"/>
            <a:t>обеспечить техническую возможность по передаче указанной информации в ЕГАИС, своевременное принятие мер по устранению выявленных нарушений</a:t>
          </a:r>
          <a:endParaRPr lang="ru-RU" sz="1700" b="1" dirty="0"/>
        </a:p>
      </dgm:t>
    </dgm:pt>
    <dgm:pt modelId="{ECEC40EF-6222-4E1F-84BE-5215F9651D2E}" type="parTrans" cxnId="{114A4E55-6DFA-4FED-96D5-6E10C91FE0A3}">
      <dgm:prSet/>
      <dgm:spPr/>
      <dgm:t>
        <a:bodyPr/>
        <a:lstStyle/>
        <a:p>
          <a:endParaRPr lang="ru-RU" sz="1700" b="1"/>
        </a:p>
      </dgm:t>
    </dgm:pt>
    <dgm:pt modelId="{EF58151C-C9E0-4CBE-9699-B4A555906EAA}" type="sibTrans" cxnId="{114A4E55-6DFA-4FED-96D5-6E10C91FE0A3}">
      <dgm:prSet/>
      <dgm:spPr/>
      <dgm:t>
        <a:bodyPr/>
        <a:lstStyle/>
        <a:p>
          <a:endParaRPr lang="ru-RU" sz="1700" b="1"/>
        </a:p>
      </dgm:t>
    </dgm:pt>
    <dgm:pt modelId="{34973E8B-6673-45BA-8A71-0D81FF16E298}">
      <dgm:prSet phldrT="[Текст]" custT="1"/>
      <dgm:spPr/>
      <dgm:t>
        <a:bodyPr/>
        <a:lstStyle/>
        <a:p>
          <a:r>
            <a:rPr lang="ru-RU" sz="1500" b="1" dirty="0" smtClean="0"/>
            <a:t>обеспечить надлежащее техническое состояние  средств фиксации и передачи информации в ЕГАИС, своевременное обновление версий ЕГАИС и  своевременную   активацию сертификата ключа проверки электронной подписи</a:t>
          </a:r>
          <a:endParaRPr lang="ru-RU" sz="1500" b="1" dirty="0"/>
        </a:p>
      </dgm:t>
    </dgm:pt>
    <dgm:pt modelId="{41CE0E36-10E6-47DF-925F-1A9504E2A7BE}" type="parTrans" cxnId="{7D010719-8F90-473D-8968-ACBDCC451B42}">
      <dgm:prSet/>
      <dgm:spPr/>
      <dgm:t>
        <a:bodyPr/>
        <a:lstStyle/>
        <a:p>
          <a:endParaRPr lang="ru-RU"/>
        </a:p>
      </dgm:t>
    </dgm:pt>
    <dgm:pt modelId="{39B5FCE7-6244-4F72-B3CC-9B00DA47D761}" type="sibTrans" cxnId="{7D010719-8F90-473D-8968-ACBDCC451B42}">
      <dgm:prSet/>
      <dgm:spPr/>
      <dgm:t>
        <a:bodyPr/>
        <a:lstStyle/>
        <a:p>
          <a:endParaRPr lang="ru-RU"/>
        </a:p>
      </dgm:t>
    </dgm:pt>
    <dgm:pt modelId="{299F2BFC-C8C9-41A3-ABE3-1A4D2A0FA5CC}" type="pres">
      <dgm:prSet presAssocID="{EA822583-447D-493D-A447-72457FD83E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193818-0336-4F5D-8749-B8DAEACDB0B9}" type="pres">
      <dgm:prSet presAssocID="{34973E8B-6673-45BA-8A71-0D81FF16E298}" presName="boxAndChildren" presStyleCnt="0"/>
      <dgm:spPr/>
    </dgm:pt>
    <dgm:pt modelId="{C47540E4-5AD8-44DE-A3B4-2059E6DA43A5}" type="pres">
      <dgm:prSet presAssocID="{34973E8B-6673-45BA-8A71-0D81FF16E298}" presName="parentTextBox" presStyleLbl="node1" presStyleIdx="0" presStyleCnt="7"/>
      <dgm:spPr/>
      <dgm:t>
        <a:bodyPr/>
        <a:lstStyle/>
        <a:p>
          <a:endParaRPr lang="ru-RU"/>
        </a:p>
      </dgm:t>
    </dgm:pt>
    <dgm:pt modelId="{E253A5A2-7C46-4BFA-B354-59DAC408CE43}" type="pres">
      <dgm:prSet presAssocID="{576431F9-AE40-457C-AB7C-905DC07F1567}" presName="sp" presStyleCnt="0"/>
      <dgm:spPr/>
    </dgm:pt>
    <dgm:pt modelId="{BB2AA2C9-7B56-4E22-A7CF-BA9E70E31C5C}" type="pres">
      <dgm:prSet presAssocID="{D43BD744-E016-4F72-8AEF-41A82419243A}" presName="arrowAndChildren" presStyleCnt="0"/>
      <dgm:spPr/>
    </dgm:pt>
    <dgm:pt modelId="{D215A90A-184D-41CB-944F-862E5E329803}" type="pres">
      <dgm:prSet presAssocID="{D43BD744-E016-4F72-8AEF-41A82419243A}" presName="parentTextArrow" presStyleLbl="node1" presStyleIdx="1" presStyleCnt="7"/>
      <dgm:spPr/>
      <dgm:t>
        <a:bodyPr/>
        <a:lstStyle/>
        <a:p>
          <a:endParaRPr lang="ru-RU"/>
        </a:p>
      </dgm:t>
    </dgm:pt>
    <dgm:pt modelId="{CA04EE4C-BCC5-4DAF-BB0C-CD02942977E5}" type="pres">
      <dgm:prSet presAssocID="{EF58151C-C9E0-4CBE-9699-B4A555906EAA}" presName="sp" presStyleCnt="0"/>
      <dgm:spPr/>
      <dgm:t>
        <a:bodyPr/>
        <a:lstStyle/>
        <a:p>
          <a:endParaRPr lang="ru-RU"/>
        </a:p>
      </dgm:t>
    </dgm:pt>
    <dgm:pt modelId="{15637AA8-DE96-41BF-B409-55BBB41CC434}" type="pres">
      <dgm:prSet presAssocID="{2290EE9F-DA18-463C-BF3B-76B171768E03}" presName="arrowAndChildren" presStyleCnt="0"/>
      <dgm:spPr/>
      <dgm:t>
        <a:bodyPr/>
        <a:lstStyle/>
        <a:p>
          <a:endParaRPr lang="ru-RU"/>
        </a:p>
      </dgm:t>
    </dgm:pt>
    <dgm:pt modelId="{1B38FFE8-ED60-48A6-9046-94A177EEE292}" type="pres">
      <dgm:prSet presAssocID="{2290EE9F-DA18-463C-BF3B-76B171768E03}" presName="parentTextArrow" presStyleLbl="node1" presStyleIdx="2" presStyleCnt="7"/>
      <dgm:spPr/>
      <dgm:t>
        <a:bodyPr/>
        <a:lstStyle/>
        <a:p>
          <a:endParaRPr lang="ru-RU"/>
        </a:p>
      </dgm:t>
    </dgm:pt>
    <dgm:pt modelId="{6DB67E62-5734-4053-A2E3-58B5CE2FAAA2}" type="pres">
      <dgm:prSet presAssocID="{EF6AE2CA-0DDB-4FE1-8D21-FCB80DE97125}" presName="sp" presStyleCnt="0"/>
      <dgm:spPr/>
      <dgm:t>
        <a:bodyPr/>
        <a:lstStyle/>
        <a:p>
          <a:endParaRPr lang="ru-RU"/>
        </a:p>
      </dgm:t>
    </dgm:pt>
    <dgm:pt modelId="{6DB6B819-0DEE-43EB-A1A3-6289429A02D8}" type="pres">
      <dgm:prSet presAssocID="{114D4286-9D47-4322-8B38-1C9FC2A9FB54}" presName="arrowAndChildren" presStyleCnt="0"/>
      <dgm:spPr/>
      <dgm:t>
        <a:bodyPr/>
        <a:lstStyle/>
        <a:p>
          <a:endParaRPr lang="ru-RU"/>
        </a:p>
      </dgm:t>
    </dgm:pt>
    <dgm:pt modelId="{CFCED1E8-DA3B-4EF0-9077-840BE8F7C195}" type="pres">
      <dgm:prSet presAssocID="{114D4286-9D47-4322-8B38-1C9FC2A9FB54}" presName="parentTextArrow" presStyleLbl="node1" presStyleIdx="3" presStyleCnt="7"/>
      <dgm:spPr/>
      <dgm:t>
        <a:bodyPr/>
        <a:lstStyle/>
        <a:p>
          <a:endParaRPr lang="ru-RU"/>
        </a:p>
      </dgm:t>
    </dgm:pt>
    <dgm:pt modelId="{E20FC120-F643-4560-BAA1-E9C581739C05}" type="pres">
      <dgm:prSet presAssocID="{158BCBE0-6B2F-498B-8B28-46D67CA24AA4}" presName="sp" presStyleCnt="0"/>
      <dgm:spPr/>
      <dgm:t>
        <a:bodyPr/>
        <a:lstStyle/>
        <a:p>
          <a:endParaRPr lang="ru-RU"/>
        </a:p>
      </dgm:t>
    </dgm:pt>
    <dgm:pt modelId="{FDC2E556-1B8F-4FCC-8114-C1E1D00BAFB6}" type="pres">
      <dgm:prSet presAssocID="{E94FA60D-EF7C-4DE6-8FD3-34D4498DF87B}" presName="arrowAndChildren" presStyleCnt="0"/>
      <dgm:spPr/>
      <dgm:t>
        <a:bodyPr/>
        <a:lstStyle/>
        <a:p>
          <a:endParaRPr lang="ru-RU"/>
        </a:p>
      </dgm:t>
    </dgm:pt>
    <dgm:pt modelId="{439F1B7F-0989-43E8-807E-9A982EA43290}" type="pres">
      <dgm:prSet presAssocID="{E94FA60D-EF7C-4DE6-8FD3-34D4498DF87B}" presName="parentTextArrow" presStyleLbl="node1" presStyleIdx="4" presStyleCnt="7"/>
      <dgm:spPr/>
      <dgm:t>
        <a:bodyPr/>
        <a:lstStyle/>
        <a:p>
          <a:endParaRPr lang="ru-RU"/>
        </a:p>
      </dgm:t>
    </dgm:pt>
    <dgm:pt modelId="{B4B077B3-39DF-4EA9-A16D-D54597BFEE75}" type="pres">
      <dgm:prSet presAssocID="{0CB209CB-0070-4D6A-A076-CF2F721E3412}" presName="sp" presStyleCnt="0"/>
      <dgm:spPr/>
      <dgm:t>
        <a:bodyPr/>
        <a:lstStyle/>
        <a:p>
          <a:endParaRPr lang="ru-RU"/>
        </a:p>
      </dgm:t>
    </dgm:pt>
    <dgm:pt modelId="{2BA789D1-644B-4919-B318-07D63A6F547C}" type="pres">
      <dgm:prSet presAssocID="{8110B118-1909-4AB7-A98D-C9559AEEEA4B}" presName="arrowAndChildren" presStyleCnt="0"/>
      <dgm:spPr/>
      <dgm:t>
        <a:bodyPr/>
        <a:lstStyle/>
        <a:p>
          <a:endParaRPr lang="ru-RU"/>
        </a:p>
      </dgm:t>
    </dgm:pt>
    <dgm:pt modelId="{E5E360D5-B594-453F-A8A0-6607DB37015F}" type="pres">
      <dgm:prSet presAssocID="{8110B118-1909-4AB7-A98D-C9559AEEEA4B}" presName="parentTextArrow" presStyleLbl="node1" presStyleIdx="5" presStyleCnt="7"/>
      <dgm:spPr/>
      <dgm:t>
        <a:bodyPr/>
        <a:lstStyle/>
        <a:p>
          <a:endParaRPr lang="ru-RU"/>
        </a:p>
      </dgm:t>
    </dgm:pt>
    <dgm:pt modelId="{132584E5-E2EB-435C-AC74-11222DAC4E43}" type="pres">
      <dgm:prSet presAssocID="{D78B7350-AEDB-4385-9CB5-290D420DD557}" presName="sp" presStyleCnt="0"/>
      <dgm:spPr/>
      <dgm:t>
        <a:bodyPr/>
        <a:lstStyle/>
        <a:p>
          <a:endParaRPr lang="ru-RU"/>
        </a:p>
      </dgm:t>
    </dgm:pt>
    <dgm:pt modelId="{0EB65C81-8868-450A-B155-568266D9627C}" type="pres">
      <dgm:prSet presAssocID="{0F1B441C-BBA9-4FEC-92B6-DF6E34E98126}" presName="arrowAndChildren" presStyleCnt="0"/>
      <dgm:spPr/>
      <dgm:t>
        <a:bodyPr/>
        <a:lstStyle/>
        <a:p>
          <a:endParaRPr lang="ru-RU"/>
        </a:p>
      </dgm:t>
    </dgm:pt>
    <dgm:pt modelId="{D22780E4-E797-4A3B-99E8-A390B6E36006}" type="pres">
      <dgm:prSet presAssocID="{0F1B441C-BBA9-4FEC-92B6-DF6E34E98126}" presName="parentTextArrow" presStyleLbl="node1" presStyleIdx="6" presStyleCnt="7"/>
      <dgm:spPr/>
      <dgm:t>
        <a:bodyPr/>
        <a:lstStyle/>
        <a:p>
          <a:endParaRPr lang="ru-RU"/>
        </a:p>
      </dgm:t>
    </dgm:pt>
  </dgm:ptLst>
  <dgm:cxnLst>
    <dgm:cxn modelId="{545CD367-1633-4486-A1FC-560294F51A4D}" type="presOf" srcId="{8110B118-1909-4AB7-A98D-C9559AEEEA4B}" destId="{E5E360D5-B594-453F-A8A0-6607DB37015F}" srcOrd="0" destOrd="0" presId="urn:microsoft.com/office/officeart/2005/8/layout/process4"/>
    <dgm:cxn modelId="{E3F1512A-4610-4944-ACFD-4D27F1372E4D}" type="presOf" srcId="{EA822583-447D-493D-A447-72457FD83EBE}" destId="{299F2BFC-C8C9-41A3-ABE3-1A4D2A0FA5CC}" srcOrd="0" destOrd="0" presId="urn:microsoft.com/office/officeart/2005/8/layout/process4"/>
    <dgm:cxn modelId="{07350B90-42E0-462F-9FDC-1CA60AB5E2A7}" type="presOf" srcId="{114D4286-9D47-4322-8B38-1C9FC2A9FB54}" destId="{CFCED1E8-DA3B-4EF0-9077-840BE8F7C195}" srcOrd="0" destOrd="0" presId="urn:microsoft.com/office/officeart/2005/8/layout/process4"/>
    <dgm:cxn modelId="{114A4E55-6DFA-4FED-96D5-6E10C91FE0A3}" srcId="{EA822583-447D-493D-A447-72457FD83EBE}" destId="{2290EE9F-DA18-463C-BF3B-76B171768E03}" srcOrd="4" destOrd="0" parTransId="{ECEC40EF-6222-4E1F-84BE-5215F9651D2E}" sibTransId="{EF58151C-C9E0-4CBE-9699-B4A555906EAA}"/>
    <dgm:cxn modelId="{EB7285AA-CCE1-4A9F-85D6-E5785FF42828}" srcId="{EA822583-447D-493D-A447-72457FD83EBE}" destId="{114D4286-9D47-4322-8B38-1C9FC2A9FB54}" srcOrd="3" destOrd="0" parTransId="{DF6C8D4D-4CE5-4011-A787-70E1CD5FE51B}" sibTransId="{EF6AE2CA-0DDB-4FE1-8D21-FCB80DE97125}"/>
    <dgm:cxn modelId="{A8651ED7-AB27-4C5A-96DB-184E3F10818F}" srcId="{EA822583-447D-493D-A447-72457FD83EBE}" destId="{E94FA60D-EF7C-4DE6-8FD3-34D4498DF87B}" srcOrd="2" destOrd="0" parTransId="{B4E7A00D-D454-4895-AE75-0379F392292C}" sibTransId="{158BCBE0-6B2F-498B-8B28-46D67CA24AA4}"/>
    <dgm:cxn modelId="{1D9847AA-9754-41B2-9A5C-F12C9EC1EC55}" type="presOf" srcId="{34973E8B-6673-45BA-8A71-0D81FF16E298}" destId="{C47540E4-5AD8-44DE-A3B4-2059E6DA43A5}" srcOrd="0" destOrd="0" presId="urn:microsoft.com/office/officeart/2005/8/layout/process4"/>
    <dgm:cxn modelId="{7D010719-8F90-473D-8968-ACBDCC451B42}" srcId="{EA822583-447D-493D-A447-72457FD83EBE}" destId="{34973E8B-6673-45BA-8A71-0D81FF16E298}" srcOrd="6" destOrd="0" parTransId="{41CE0E36-10E6-47DF-925F-1A9504E2A7BE}" sibTransId="{39B5FCE7-6244-4F72-B3CC-9B00DA47D761}"/>
    <dgm:cxn modelId="{FD714EFD-1EA7-478F-9ACD-D0E9A27E8EF0}" type="presOf" srcId="{E94FA60D-EF7C-4DE6-8FD3-34D4498DF87B}" destId="{439F1B7F-0989-43E8-807E-9A982EA43290}" srcOrd="0" destOrd="0" presId="urn:microsoft.com/office/officeart/2005/8/layout/process4"/>
    <dgm:cxn modelId="{10D24418-4DD9-430A-B85C-35E8854C55F2}" srcId="{EA822583-447D-493D-A447-72457FD83EBE}" destId="{0F1B441C-BBA9-4FEC-92B6-DF6E34E98126}" srcOrd="0" destOrd="0" parTransId="{F59E4401-FA9E-49B5-BAF4-B584F12F64DB}" sibTransId="{D78B7350-AEDB-4385-9CB5-290D420DD557}"/>
    <dgm:cxn modelId="{7A8DF444-86BB-41A5-BFEB-93681F97AD11}" type="presOf" srcId="{0F1B441C-BBA9-4FEC-92B6-DF6E34E98126}" destId="{D22780E4-E797-4A3B-99E8-A390B6E36006}" srcOrd="0" destOrd="0" presId="urn:microsoft.com/office/officeart/2005/8/layout/process4"/>
    <dgm:cxn modelId="{4893F135-6122-4052-9DB0-07F10FFD00D5}" srcId="{EA822583-447D-493D-A447-72457FD83EBE}" destId="{D43BD744-E016-4F72-8AEF-41A82419243A}" srcOrd="5" destOrd="0" parTransId="{525C1025-8CAD-472A-94A5-AC792D158042}" sibTransId="{576431F9-AE40-457C-AB7C-905DC07F1567}"/>
    <dgm:cxn modelId="{FC6AAE12-71EF-49AA-8C6D-F73BB73F0DA7}" type="presOf" srcId="{2290EE9F-DA18-463C-BF3B-76B171768E03}" destId="{1B38FFE8-ED60-48A6-9046-94A177EEE292}" srcOrd="0" destOrd="0" presId="urn:microsoft.com/office/officeart/2005/8/layout/process4"/>
    <dgm:cxn modelId="{77E2A551-8E3B-4929-9D0B-88092421740F}" type="presOf" srcId="{D43BD744-E016-4F72-8AEF-41A82419243A}" destId="{D215A90A-184D-41CB-944F-862E5E329803}" srcOrd="0" destOrd="0" presId="urn:microsoft.com/office/officeart/2005/8/layout/process4"/>
    <dgm:cxn modelId="{D0DEFEB3-EC05-4606-B48A-3A575CE4E32E}" srcId="{EA822583-447D-493D-A447-72457FD83EBE}" destId="{8110B118-1909-4AB7-A98D-C9559AEEEA4B}" srcOrd="1" destOrd="0" parTransId="{21F8ED78-B281-4F29-9647-EA08B1F8CAA2}" sibTransId="{0CB209CB-0070-4D6A-A076-CF2F721E3412}"/>
    <dgm:cxn modelId="{961BD70D-4E89-412F-8D03-78A72568A480}" type="presParOf" srcId="{299F2BFC-C8C9-41A3-ABE3-1A4D2A0FA5CC}" destId="{72193818-0336-4F5D-8749-B8DAEACDB0B9}" srcOrd="0" destOrd="0" presId="urn:microsoft.com/office/officeart/2005/8/layout/process4"/>
    <dgm:cxn modelId="{09D92AC1-AD20-4B9F-8336-414CE9CDDC2F}" type="presParOf" srcId="{72193818-0336-4F5D-8749-B8DAEACDB0B9}" destId="{C47540E4-5AD8-44DE-A3B4-2059E6DA43A5}" srcOrd="0" destOrd="0" presId="urn:microsoft.com/office/officeart/2005/8/layout/process4"/>
    <dgm:cxn modelId="{3B079996-5EFD-4661-B9EF-5C692B32C4D7}" type="presParOf" srcId="{299F2BFC-C8C9-41A3-ABE3-1A4D2A0FA5CC}" destId="{E253A5A2-7C46-4BFA-B354-59DAC408CE43}" srcOrd="1" destOrd="0" presId="urn:microsoft.com/office/officeart/2005/8/layout/process4"/>
    <dgm:cxn modelId="{2B67201D-816B-46E0-AF93-7A562E4643FE}" type="presParOf" srcId="{299F2BFC-C8C9-41A3-ABE3-1A4D2A0FA5CC}" destId="{BB2AA2C9-7B56-4E22-A7CF-BA9E70E31C5C}" srcOrd="2" destOrd="0" presId="urn:microsoft.com/office/officeart/2005/8/layout/process4"/>
    <dgm:cxn modelId="{B04D1BF6-8788-48EA-8474-E3E413735A30}" type="presParOf" srcId="{BB2AA2C9-7B56-4E22-A7CF-BA9E70E31C5C}" destId="{D215A90A-184D-41CB-944F-862E5E329803}" srcOrd="0" destOrd="0" presId="urn:microsoft.com/office/officeart/2005/8/layout/process4"/>
    <dgm:cxn modelId="{2C596442-948F-4451-9801-FF15E9196554}" type="presParOf" srcId="{299F2BFC-C8C9-41A3-ABE3-1A4D2A0FA5CC}" destId="{CA04EE4C-BCC5-4DAF-BB0C-CD02942977E5}" srcOrd="3" destOrd="0" presId="urn:microsoft.com/office/officeart/2005/8/layout/process4"/>
    <dgm:cxn modelId="{FD9F06F8-72E4-451B-BC44-810A676229F1}" type="presParOf" srcId="{299F2BFC-C8C9-41A3-ABE3-1A4D2A0FA5CC}" destId="{15637AA8-DE96-41BF-B409-55BBB41CC434}" srcOrd="4" destOrd="0" presId="urn:microsoft.com/office/officeart/2005/8/layout/process4"/>
    <dgm:cxn modelId="{8FAA1458-94AB-40A5-9010-04A4016F8160}" type="presParOf" srcId="{15637AA8-DE96-41BF-B409-55BBB41CC434}" destId="{1B38FFE8-ED60-48A6-9046-94A177EEE292}" srcOrd="0" destOrd="0" presId="urn:microsoft.com/office/officeart/2005/8/layout/process4"/>
    <dgm:cxn modelId="{10CEACFE-DD53-4E12-8321-0094F6B8B69A}" type="presParOf" srcId="{299F2BFC-C8C9-41A3-ABE3-1A4D2A0FA5CC}" destId="{6DB67E62-5734-4053-A2E3-58B5CE2FAAA2}" srcOrd="5" destOrd="0" presId="urn:microsoft.com/office/officeart/2005/8/layout/process4"/>
    <dgm:cxn modelId="{946C95DC-289E-42FE-8716-8E4F6A3BD43B}" type="presParOf" srcId="{299F2BFC-C8C9-41A3-ABE3-1A4D2A0FA5CC}" destId="{6DB6B819-0DEE-43EB-A1A3-6289429A02D8}" srcOrd="6" destOrd="0" presId="urn:microsoft.com/office/officeart/2005/8/layout/process4"/>
    <dgm:cxn modelId="{E5C32D40-FA93-4776-87D4-925AC5843383}" type="presParOf" srcId="{6DB6B819-0DEE-43EB-A1A3-6289429A02D8}" destId="{CFCED1E8-DA3B-4EF0-9077-840BE8F7C195}" srcOrd="0" destOrd="0" presId="urn:microsoft.com/office/officeart/2005/8/layout/process4"/>
    <dgm:cxn modelId="{5AC04B78-8B7A-4D08-A630-FA5D085B3078}" type="presParOf" srcId="{299F2BFC-C8C9-41A3-ABE3-1A4D2A0FA5CC}" destId="{E20FC120-F643-4560-BAA1-E9C581739C05}" srcOrd="7" destOrd="0" presId="urn:microsoft.com/office/officeart/2005/8/layout/process4"/>
    <dgm:cxn modelId="{7EBB06BC-C0C7-497D-ABA0-2A062D6FD6EB}" type="presParOf" srcId="{299F2BFC-C8C9-41A3-ABE3-1A4D2A0FA5CC}" destId="{FDC2E556-1B8F-4FCC-8114-C1E1D00BAFB6}" srcOrd="8" destOrd="0" presId="urn:microsoft.com/office/officeart/2005/8/layout/process4"/>
    <dgm:cxn modelId="{6AE5000C-0DF6-4407-804B-EBE8702C6F46}" type="presParOf" srcId="{FDC2E556-1B8F-4FCC-8114-C1E1D00BAFB6}" destId="{439F1B7F-0989-43E8-807E-9A982EA43290}" srcOrd="0" destOrd="0" presId="urn:microsoft.com/office/officeart/2005/8/layout/process4"/>
    <dgm:cxn modelId="{8D2EDA00-6DD4-4E84-97EF-2EFFF1E58DD5}" type="presParOf" srcId="{299F2BFC-C8C9-41A3-ABE3-1A4D2A0FA5CC}" destId="{B4B077B3-39DF-4EA9-A16D-D54597BFEE75}" srcOrd="9" destOrd="0" presId="urn:microsoft.com/office/officeart/2005/8/layout/process4"/>
    <dgm:cxn modelId="{F079B96E-7E52-475A-8973-AAD7E4C00321}" type="presParOf" srcId="{299F2BFC-C8C9-41A3-ABE3-1A4D2A0FA5CC}" destId="{2BA789D1-644B-4919-B318-07D63A6F547C}" srcOrd="10" destOrd="0" presId="urn:microsoft.com/office/officeart/2005/8/layout/process4"/>
    <dgm:cxn modelId="{D6427C84-202C-4914-ABDA-4C034048E76E}" type="presParOf" srcId="{2BA789D1-644B-4919-B318-07D63A6F547C}" destId="{E5E360D5-B594-453F-A8A0-6607DB37015F}" srcOrd="0" destOrd="0" presId="urn:microsoft.com/office/officeart/2005/8/layout/process4"/>
    <dgm:cxn modelId="{C5529932-D52C-4E0F-923D-AC51AC1694B7}" type="presParOf" srcId="{299F2BFC-C8C9-41A3-ABE3-1A4D2A0FA5CC}" destId="{132584E5-E2EB-435C-AC74-11222DAC4E43}" srcOrd="11" destOrd="0" presId="urn:microsoft.com/office/officeart/2005/8/layout/process4"/>
    <dgm:cxn modelId="{FC4D1F72-D0F3-4473-831C-85ADD6D9F9FB}" type="presParOf" srcId="{299F2BFC-C8C9-41A3-ABE3-1A4D2A0FA5CC}" destId="{0EB65C81-8868-450A-B155-568266D9627C}" srcOrd="12" destOrd="0" presId="urn:microsoft.com/office/officeart/2005/8/layout/process4"/>
    <dgm:cxn modelId="{CB3F956B-8FA0-4850-A968-B601579FA39B}" type="presParOf" srcId="{0EB65C81-8868-450A-B155-568266D9627C}" destId="{D22780E4-E797-4A3B-99E8-A390B6E3600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AB26BD4-D4B7-4C4A-AA8E-C0D1E4F3231A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503F0F-F296-4092-8599-E4A9C8B134D8}">
      <dgm:prSet phldrT="[Текст]"/>
      <dgm:spPr/>
      <dgm:t>
        <a:bodyPr/>
        <a:lstStyle/>
        <a:p>
          <a:r>
            <a:rPr lang="en-US" b="1" dirty="0" smtClean="0">
              <a:latin typeface="Times New Roman" pitchFamily="18" charset="0"/>
              <a:cs typeface="Times New Roman" pitchFamily="18" charset="0"/>
            </a:rPr>
            <a:t>https://fsrar.gov.ru/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A73A3D3-39CD-44CA-805B-44BE71BC7E7A}" type="parTrans" cxnId="{4F0C0996-87F9-4CA5-B383-FD5E4DF17452}">
      <dgm:prSet/>
      <dgm:spPr/>
      <dgm:t>
        <a:bodyPr/>
        <a:lstStyle/>
        <a:p>
          <a:endParaRPr lang="ru-RU"/>
        </a:p>
      </dgm:t>
    </dgm:pt>
    <dgm:pt modelId="{1B58C6FC-E680-4726-9A24-6F389F5C9779}" type="sibTrans" cxnId="{4F0C0996-87F9-4CA5-B383-FD5E4DF17452}">
      <dgm:prSet/>
      <dgm:spPr/>
      <dgm:t>
        <a:bodyPr/>
        <a:lstStyle/>
        <a:p>
          <a:endParaRPr lang="ru-RU"/>
        </a:p>
      </dgm:t>
    </dgm:pt>
    <dgm:pt modelId="{366A5570-BC93-4B4C-B7F6-A1D0DF579291}">
      <dgm:prSet phldrT="[Текст]"/>
      <dgm:spPr/>
      <dgm:t>
        <a:bodyPr/>
        <a:lstStyle/>
        <a:p>
          <a:r>
            <a:rPr lang="en-US" b="1" dirty="0" smtClean="0">
              <a:latin typeface="Times New Roman" pitchFamily="18" charset="0"/>
              <a:cs typeface="Times New Roman" pitchFamily="18" charset="0"/>
            </a:rPr>
            <a:t>http://egais.ru/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EFC5D3D-B5F8-4AEB-A85D-149CA5726E93}" type="parTrans" cxnId="{B8BD2BC2-F7DA-480D-95C8-5A581BD830E7}">
      <dgm:prSet/>
      <dgm:spPr/>
      <dgm:t>
        <a:bodyPr/>
        <a:lstStyle/>
        <a:p>
          <a:endParaRPr lang="ru-RU"/>
        </a:p>
      </dgm:t>
    </dgm:pt>
    <dgm:pt modelId="{2A5D4015-260C-441B-B97E-162ECC9BF8CB}" type="sibTrans" cxnId="{B8BD2BC2-F7DA-480D-95C8-5A581BD830E7}">
      <dgm:prSet/>
      <dgm:spPr/>
      <dgm:t>
        <a:bodyPr/>
        <a:lstStyle/>
        <a:p>
          <a:endParaRPr lang="ru-RU"/>
        </a:p>
      </dgm:t>
    </dgm:pt>
    <dgm:pt modelId="{71373DB8-067C-48F0-8650-54422BA90E7A}">
      <dgm:prSet phldrT="[Текст]"/>
      <dgm:spPr/>
      <dgm:t>
        <a:bodyPr/>
        <a:lstStyle/>
        <a:p>
          <a:r>
            <a:rPr lang="en-US" b="1" dirty="0" smtClean="0">
              <a:latin typeface="Times New Roman" pitchFamily="18" charset="0"/>
              <a:cs typeface="Times New Roman" pitchFamily="18" charset="0"/>
            </a:rPr>
            <a:t>http://forum.fsrar.ru/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0D87927-B9D2-439C-A466-E6B9033DB135}" type="parTrans" cxnId="{D00F6964-47B5-4774-9EE8-55AE507734B6}">
      <dgm:prSet/>
      <dgm:spPr/>
      <dgm:t>
        <a:bodyPr/>
        <a:lstStyle/>
        <a:p>
          <a:endParaRPr lang="ru-RU"/>
        </a:p>
      </dgm:t>
    </dgm:pt>
    <dgm:pt modelId="{DEB5B910-9442-4349-88CE-47B49F9A44EA}" type="sibTrans" cxnId="{D00F6964-47B5-4774-9EE8-55AE507734B6}">
      <dgm:prSet/>
      <dgm:spPr/>
      <dgm:t>
        <a:bodyPr/>
        <a:lstStyle/>
        <a:p>
          <a:endParaRPr lang="ru-RU"/>
        </a:p>
      </dgm:t>
    </dgm:pt>
    <dgm:pt modelId="{DED95D29-B6E3-4FFE-BBA2-AD9585F3A3DF}" type="pres">
      <dgm:prSet presAssocID="{5AB26BD4-D4B7-4C4A-AA8E-C0D1E4F3231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D2174F-D401-414D-A4B0-E6CE1D651076}" type="pres">
      <dgm:prSet presAssocID="{A2503F0F-F296-4092-8599-E4A9C8B134D8}" presName="composite" presStyleCnt="0"/>
      <dgm:spPr/>
    </dgm:pt>
    <dgm:pt modelId="{858A8130-C624-4313-AA7D-561162D9DA71}" type="pres">
      <dgm:prSet presAssocID="{A2503F0F-F296-4092-8599-E4A9C8B134D8}" presName="imgShp" presStyleLbl="fgImgPlace1" presStyleIdx="0" presStyleCnt="3" custLinFactNeighborX="-30181" custLinFactNeighborY="339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F14F96F-FEF6-4B07-98E6-72223BE28223}" type="pres">
      <dgm:prSet presAssocID="{A2503F0F-F296-4092-8599-E4A9C8B134D8}" presName="txShp" presStyleLbl="node1" presStyleIdx="0" presStyleCnt="3" custScaleX="103831" custScaleY="82405" custLinFactNeighborX="-9816" custLinFactNeighborY="-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168A39-75EC-4654-87E4-954F2161F268}" type="pres">
      <dgm:prSet presAssocID="{1B58C6FC-E680-4726-9A24-6F389F5C9779}" presName="spacing" presStyleCnt="0"/>
      <dgm:spPr/>
    </dgm:pt>
    <dgm:pt modelId="{EDC3A6EF-530A-47DF-9AE4-D8AABAA16766}" type="pres">
      <dgm:prSet presAssocID="{366A5570-BC93-4B4C-B7F6-A1D0DF579291}" presName="composite" presStyleCnt="0"/>
      <dgm:spPr/>
    </dgm:pt>
    <dgm:pt modelId="{E2F3C367-BA55-4FA8-8000-3338DD0A099D}" type="pres">
      <dgm:prSet presAssocID="{366A5570-BC93-4B4C-B7F6-A1D0DF579291}" presName="imgShp" presStyleLbl="fgImgPlace1" presStyleIdx="1" presStyleCnt="3" custLinFactNeighborX="-30181" custLinFactNeighborY="339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FB3D058-E431-4108-AD2C-A41E1606A4F1}" type="pres">
      <dgm:prSet presAssocID="{366A5570-BC93-4B4C-B7F6-A1D0DF579291}" presName="txShp" presStyleLbl="node1" presStyleIdx="1" presStyleCnt="3" custScaleX="103831" custScaleY="82405" custLinFactNeighborX="-9816" custLinFactNeighborY="-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2305A-8DD1-4D80-AC13-A4FA20F31DA4}" type="pres">
      <dgm:prSet presAssocID="{2A5D4015-260C-441B-B97E-162ECC9BF8CB}" presName="spacing" presStyleCnt="0"/>
      <dgm:spPr/>
    </dgm:pt>
    <dgm:pt modelId="{9ECFE555-59B7-4FDF-AAFA-63C3C869047D}" type="pres">
      <dgm:prSet presAssocID="{71373DB8-067C-48F0-8650-54422BA90E7A}" presName="composite" presStyleCnt="0"/>
      <dgm:spPr/>
    </dgm:pt>
    <dgm:pt modelId="{4D31DE3A-42BF-4FB8-9A0C-6DEBF9C7983A}" type="pres">
      <dgm:prSet presAssocID="{71373DB8-067C-48F0-8650-54422BA90E7A}" presName="imgShp" presStyleLbl="fgImgPlace1" presStyleIdx="2" presStyleCnt="3" custLinFactNeighborX="-30181" custLinFactNeighborY="339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9F167C7-9905-464A-BCBF-08E9D684F9E2}" type="pres">
      <dgm:prSet presAssocID="{71373DB8-067C-48F0-8650-54422BA90E7A}" presName="txShp" presStyleLbl="node1" presStyleIdx="2" presStyleCnt="3" custScaleX="103831" custScaleY="82405" custLinFactNeighborX="-9816" custLinFactNeighborY="-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BD2BC2-F7DA-480D-95C8-5A581BD830E7}" srcId="{5AB26BD4-D4B7-4C4A-AA8E-C0D1E4F3231A}" destId="{366A5570-BC93-4B4C-B7F6-A1D0DF579291}" srcOrd="1" destOrd="0" parTransId="{BEFC5D3D-B5F8-4AEB-A85D-149CA5726E93}" sibTransId="{2A5D4015-260C-441B-B97E-162ECC9BF8CB}"/>
    <dgm:cxn modelId="{D0A5D033-B0D0-419D-9264-C88E30E6BEAF}" type="presOf" srcId="{5AB26BD4-D4B7-4C4A-AA8E-C0D1E4F3231A}" destId="{DED95D29-B6E3-4FFE-BBA2-AD9585F3A3DF}" srcOrd="0" destOrd="0" presId="urn:microsoft.com/office/officeart/2005/8/layout/vList3#1"/>
    <dgm:cxn modelId="{D00F6964-47B5-4774-9EE8-55AE507734B6}" srcId="{5AB26BD4-D4B7-4C4A-AA8E-C0D1E4F3231A}" destId="{71373DB8-067C-48F0-8650-54422BA90E7A}" srcOrd="2" destOrd="0" parTransId="{00D87927-B9D2-439C-A466-E6B9033DB135}" sibTransId="{DEB5B910-9442-4349-88CE-47B49F9A44EA}"/>
    <dgm:cxn modelId="{4F0C0996-87F9-4CA5-B383-FD5E4DF17452}" srcId="{5AB26BD4-D4B7-4C4A-AA8E-C0D1E4F3231A}" destId="{A2503F0F-F296-4092-8599-E4A9C8B134D8}" srcOrd="0" destOrd="0" parTransId="{BA73A3D3-39CD-44CA-805B-44BE71BC7E7A}" sibTransId="{1B58C6FC-E680-4726-9A24-6F389F5C9779}"/>
    <dgm:cxn modelId="{6BC0B207-6AC7-441C-AD42-22DB3D07255E}" type="presOf" srcId="{71373DB8-067C-48F0-8650-54422BA90E7A}" destId="{B9F167C7-9905-464A-BCBF-08E9D684F9E2}" srcOrd="0" destOrd="0" presId="urn:microsoft.com/office/officeart/2005/8/layout/vList3#1"/>
    <dgm:cxn modelId="{31A9EA8D-F5F5-43B9-916F-4CF5F2C1F234}" type="presOf" srcId="{A2503F0F-F296-4092-8599-E4A9C8B134D8}" destId="{CF14F96F-FEF6-4B07-98E6-72223BE28223}" srcOrd="0" destOrd="0" presId="urn:microsoft.com/office/officeart/2005/8/layout/vList3#1"/>
    <dgm:cxn modelId="{8B0FF992-5386-4A2D-805E-1AAFE7A69504}" type="presOf" srcId="{366A5570-BC93-4B4C-B7F6-A1D0DF579291}" destId="{1FB3D058-E431-4108-AD2C-A41E1606A4F1}" srcOrd="0" destOrd="0" presId="urn:microsoft.com/office/officeart/2005/8/layout/vList3#1"/>
    <dgm:cxn modelId="{FE690F1E-BBF8-4748-963F-C4DC515E5DA8}" type="presParOf" srcId="{DED95D29-B6E3-4FFE-BBA2-AD9585F3A3DF}" destId="{15D2174F-D401-414D-A4B0-E6CE1D651076}" srcOrd="0" destOrd="0" presId="urn:microsoft.com/office/officeart/2005/8/layout/vList3#1"/>
    <dgm:cxn modelId="{1DA8D2EF-19C4-48DB-B47D-5FD7FEC4756F}" type="presParOf" srcId="{15D2174F-D401-414D-A4B0-E6CE1D651076}" destId="{858A8130-C624-4313-AA7D-561162D9DA71}" srcOrd="0" destOrd="0" presId="urn:microsoft.com/office/officeart/2005/8/layout/vList3#1"/>
    <dgm:cxn modelId="{4B1041FE-16E7-409D-8248-E63E1CDEEE19}" type="presParOf" srcId="{15D2174F-D401-414D-A4B0-E6CE1D651076}" destId="{CF14F96F-FEF6-4B07-98E6-72223BE28223}" srcOrd="1" destOrd="0" presId="urn:microsoft.com/office/officeart/2005/8/layout/vList3#1"/>
    <dgm:cxn modelId="{E069ECAA-7438-4D73-A10E-C67EBA08015B}" type="presParOf" srcId="{DED95D29-B6E3-4FFE-BBA2-AD9585F3A3DF}" destId="{91168A39-75EC-4654-87E4-954F2161F268}" srcOrd="1" destOrd="0" presId="urn:microsoft.com/office/officeart/2005/8/layout/vList3#1"/>
    <dgm:cxn modelId="{18F01999-5432-4D04-88BE-384906194F74}" type="presParOf" srcId="{DED95D29-B6E3-4FFE-BBA2-AD9585F3A3DF}" destId="{EDC3A6EF-530A-47DF-9AE4-D8AABAA16766}" srcOrd="2" destOrd="0" presId="urn:microsoft.com/office/officeart/2005/8/layout/vList3#1"/>
    <dgm:cxn modelId="{FFF122D3-72D3-4A14-82A3-1938E6E676F1}" type="presParOf" srcId="{EDC3A6EF-530A-47DF-9AE4-D8AABAA16766}" destId="{E2F3C367-BA55-4FA8-8000-3338DD0A099D}" srcOrd="0" destOrd="0" presId="urn:microsoft.com/office/officeart/2005/8/layout/vList3#1"/>
    <dgm:cxn modelId="{6C6B55F6-00B9-43DA-9A25-8BBB4A5B4B8C}" type="presParOf" srcId="{EDC3A6EF-530A-47DF-9AE4-D8AABAA16766}" destId="{1FB3D058-E431-4108-AD2C-A41E1606A4F1}" srcOrd="1" destOrd="0" presId="urn:microsoft.com/office/officeart/2005/8/layout/vList3#1"/>
    <dgm:cxn modelId="{B78C6546-BE4C-4A14-9E58-7EFB2BE76939}" type="presParOf" srcId="{DED95D29-B6E3-4FFE-BBA2-AD9585F3A3DF}" destId="{9972305A-8DD1-4D80-AC13-A4FA20F31DA4}" srcOrd="3" destOrd="0" presId="urn:microsoft.com/office/officeart/2005/8/layout/vList3#1"/>
    <dgm:cxn modelId="{A252A0DF-C578-4E69-8C0E-DFC5F21D018A}" type="presParOf" srcId="{DED95D29-B6E3-4FFE-BBA2-AD9585F3A3DF}" destId="{9ECFE555-59B7-4FDF-AAFA-63C3C869047D}" srcOrd="4" destOrd="0" presId="urn:microsoft.com/office/officeart/2005/8/layout/vList3#1"/>
    <dgm:cxn modelId="{BB8BAADD-D051-425A-8F39-EBE8DFD3C792}" type="presParOf" srcId="{9ECFE555-59B7-4FDF-AAFA-63C3C869047D}" destId="{4D31DE3A-42BF-4FB8-9A0C-6DEBF9C7983A}" srcOrd="0" destOrd="0" presId="urn:microsoft.com/office/officeart/2005/8/layout/vList3#1"/>
    <dgm:cxn modelId="{A9B0DDF1-0BA5-40AE-B9A9-3B92B12A7F18}" type="presParOf" srcId="{9ECFE555-59B7-4FDF-AAFA-63C3C869047D}" destId="{B9F167C7-9905-464A-BCBF-08E9D684F9E2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AB26BD4-D4B7-4C4A-AA8E-C0D1E4F3231A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C14BC5-3215-4F71-98B3-272A2E3C625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0" i="0" u="none" dirty="0" smtClean="0">
              <a:latin typeface="Times New Roman" pitchFamily="18" charset="0"/>
              <a:cs typeface="Times New Roman" pitchFamily="18" charset="0"/>
            </a:rPr>
            <a:t>Оформление заявки в личном кабинете по адресу, расположенному на портале 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https://fsrar.gov.ru/</a:t>
          </a:r>
          <a:endParaRPr lang="en-US" sz="1800" b="0" i="0" u="none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ct val="35000"/>
            </a:spcAft>
          </a:pPr>
          <a:r>
            <a:rPr lang="ru-RU" sz="1800" b="0" i="0" u="none" dirty="0" smtClean="0">
              <a:latin typeface="Times New Roman" pitchFamily="18" charset="0"/>
              <a:cs typeface="Times New Roman" pitchFamily="18" charset="0"/>
            </a:rPr>
            <a:t> в разделе «Электронные услуги для организаций»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C4B277D3-7607-4BFE-A61B-367A9F931AF3}" type="parTrans" cxnId="{AC3EF404-7240-4E60-91A7-1B0B40495F29}">
      <dgm:prSet/>
      <dgm:spPr/>
      <dgm:t>
        <a:bodyPr/>
        <a:lstStyle/>
        <a:p>
          <a:endParaRPr lang="ru-RU" sz="2000" b="1"/>
        </a:p>
      </dgm:t>
    </dgm:pt>
    <dgm:pt modelId="{DA9650BA-F1C1-4269-B248-1D770FC31DA0}" type="sibTrans" cxnId="{AC3EF404-7240-4E60-91A7-1B0B40495F29}">
      <dgm:prSet/>
      <dgm:spPr/>
      <dgm:t>
        <a:bodyPr/>
        <a:lstStyle/>
        <a:p>
          <a:endParaRPr lang="ru-RU" sz="2000" b="1"/>
        </a:p>
      </dgm:t>
    </dgm:pt>
    <dgm:pt modelId="{F185CD71-0F50-431E-93C8-E252EE990A5C}">
      <dgm:prSet phldrT="[Текст]" custT="1"/>
      <dgm:spPr/>
      <dgm:t>
        <a:bodyPr/>
        <a:lstStyle/>
        <a:p>
          <a:r>
            <a:rPr lang="ru-RU" sz="2000" b="1" dirty="0" smtClean="0"/>
            <a:t>     </a:t>
          </a:r>
          <a:r>
            <a:rPr lang="ru-RU" sz="1800" b="0" i="0" u="none" dirty="0" smtClean="0">
              <a:latin typeface="Times New Roman" pitchFamily="18" charset="0"/>
              <a:cs typeface="Times New Roman" pitchFamily="18" charset="0"/>
            </a:rPr>
            <a:t>Обращение по электронной почте </a:t>
          </a:r>
          <a:r>
            <a:rPr lang="en-US" sz="1800" b="1" i="0" u="sng" dirty="0" smtClean="0">
              <a:latin typeface="Times New Roman" pitchFamily="18" charset="0"/>
              <a:cs typeface="Times New Roman" pitchFamily="18" charset="0"/>
            </a:rPr>
            <a:t>service</a:t>
          </a:r>
          <a:r>
            <a:rPr lang="ru-RU" sz="1800" b="1" i="0" u="sng" dirty="0" smtClean="0">
              <a:latin typeface="Times New Roman" pitchFamily="18" charset="0"/>
              <a:cs typeface="Times New Roman" pitchFamily="18" charset="0"/>
            </a:rPr>
            <a:t>_</a:t>
          </a:r>
          <a:r>
            <a:rPr lang="en-US" sz="1800" b="1" i="0" u="sng" dirty="0" err="1" smtClean="0">
              <a:latin typeface="Times New Roman" pitchFamily="18" charset="0"/>
              <a:cs typeface="Times New Roman" pitchFamily="18" charset="0"/>
            </a:rPr>
            <a:t>egais</a:t>
          </a:r>
          <a:r>
            <a:rPr lang="ru-RU" sz="1800" b="1" i="0" u="sng" dirty="0" smtClean="0">
              <a:latin typeface="Times New Roman" pitchFamily="18" charset="0"/>
              <a:cs typeface="Times New Roman" pitchFamily="18" charset="0"/>
            </a:rPr>
            <a:t>@</a:t>
          </a:r>
          <a:r>
            <a:rPr lang="en-US" sz="1800" b="1" i="0" u="sng" dirty="0" err="1" smtClean="0">
              <a:latin typeface="Times New Roman" pitchFamily="18" charset="0"/>
              <a:cs typeface="Times New Roman" pitchFamily="18" charset="0"/>
            </a:rPr>
            <a:t>fsrar</a:t>
          </a:r>
          <a:r>
            <a:rPr lang="ru-RU" sz="1800" b="1" i="0" u="sng" dirty="0" smtClean="0">
              <a:latin typeface="Times New Roman" pitchFamily="18" charset="0"/>
              <a:cs typeface="Times New Roman" pitchFamily="18" charset="0"/>
            </a:rPr>
            <a:t>.</a:t>
          </a:r>
          <a:r>
            <a:rPr lang="en-US" sz="1800" b="1" i="0" u="sng" dirty="0" err="1" smtClean="0">
              <a:latin typeface="Times New Roman" pitchFamily="18" charset="0"/>
              <a:cs typeface="Times New Roman" pitchFamily="18" charset="0"/>
            </a:rPr>
            <a:t>ru</a:t>
          </a:r>
          <a:endParaRPr lang="ru-RU" sz="1800" b="0" i="0" u="sng" dirty="0">
            <a:latin typeface="Times New Roman" pitchFamily="18" charset="0"/>
            <a:cs typeface="Times New Roman" pitchFamily="18" charset="0"/>
          </a:endParaRPr>
        </a:p>
      </dgm:t>
    </dgm:pt>
    <dgm:pt modelId="{13E74270-3329-4F0F-94CC-26D2C5B5A0CE}" type="parTrans" cxnId="{54FB3BD6-6CAF-44D6-B15F-8FC31D48B4A6}">
      <dgm:prSet/>
      <dgm:spPr/>
      <dgm:t>
        <a:bodyPr/>
        <a:lstStyle/>
        <a:p>
          <a:endParaRPr lang="ru-RU" sz="2000" b="1"/>
        </a:p>
      </dgm:t>
    </dgm:pt>
    <dgm:pt modelId="{265E4F24-8847-44BB-9C9C-329E722F7D96}" type="sibTrans" cxnId="{54FB3BD6-6CAF-44D6-B15F-8FC31D48B4A6}">
      <dgm:prSet/>
      <dgm:spPr/>
      <dgm:t>
        <a:bodyPr/>
        <a:lstStyle/>
        <a:p>
          <a:endParaRPr lang="ru-RU" sz="2000" b="1"/>
        </a:p>
      </dgm:t>
    </dgm:pt>
    <dgm:pt modelId="{BB96C8A0-95A9-4570-BB8B-68962A44408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0" i="0" u="none" dirty="0" smtClean="0">
              <a:latin typeface="Times New Roman" pitchFamily="18" charset="0"/>
              <a:cs typeface="Times New Roman" pitchFamily="18" charset="0"/>
            </a:rPr>
            <a:t>Техническая поддержка программных средств ЕГАИС</a:t>
          </a:r>
        </a:p>
        <a:p>
          <a:pPr>
            <a:spcAft>
              <a:spcPts val="0"/>
            </a:spcAft>
          </a:pPr>
          <a:r>
            <a:rPr lang="ru-RU" sz="1800" b="0" i="0" u="none" dirty="0" smtClean="0">
              <a:latin typeface="Times New Roman" pitchFamily="18" charset="0"/>
              <a:cs typeface="Times New Roman" pitchFamily="18" charset="0"/>
            </a:rPr>
            <a:t> оказывается </a:t>
          </a:r>
          <a:r>
            <a:rPr lang="ru-RU" sz="1800" b="0" i="0" u="none" dirty="0" err="1" smtClean="0">
              <a:latin typeface="Times New Roman" pitchFamily="18" charset="0"/>
              <a:cs typeface="Times New Roman" pitchFamily="18" charset="0"/>
            </a:rPr>
            <a:t>Росалкогольрегулированием</a:t>
          </a:r>
          <a:endParaRPr lang="ru-RU" sz="1800" b="0" i="0" u="none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1800" b="0" i="0" u="none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i="0" u="sng" dirty="0" smtClean="0">
              <a:latin typeface="Times New Roman" pitchFamily="18" charset="0"/>
              <a:cs typeface="Times New Roman" pitchFamily="18" charset="0"/>
            </a:rPr>
            <a:t>на безвозмездной основе</a:t>
          </a:r>
          <a:endParaRPr lang="ru-RU" sz="1800" b="1" u="sng" dirty="0">
            <a:latin typeface="Times New Roman" pitchFamily="18" charset="0"/>
            <a:cs typeface="Times New Roman" pitchFamily="18" charset="0"/>
          </a:endParaRPr>
        </a:p>
      </dgm:t>
    </dgm:pt>
    <dgm:pt modelId="{E9754572-BD58-433D-94CA-085861E02AFC}" type="parTrans" cxnId="{CFA40BD5-7869-4253-AC35-C1B3343821AB}">
      <dgm:prSet/>
      <dgm:spPr/>
      <dgm:t>
        <a:bodyPr/>
        <a:lstStyle/>
        <a:p>
          <a:endParaRPr lang="ru-RU" sz="2000" b="1"/>
        </a:p>
      </dgm:t>
    </dgm:pt>
    <dgm:pt modelId="{1F7E084E-887A-40AE-928C-0C4A211947DB}" type="sibTrans" cxnId="{CFA40BD5-7869-4253-AC35-C1B3343821AB}">
      <dgm:prSet/>
      <dgm:spPr/>
      <dgm:t>
        <a:bodyPr/>
        <a:lstStyle/>
        <a:p>
          <a:endParaRPr lang="ru-RU" sz="2000" b="1"/>
        </a:p>
      </dgm:t>
    </dgm:pt>
    <dgm:pt modelId="{BAEE4260-073B-4370-85DA-E25B29BF8BBF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0" i="0" u="none" dirty="0" smtClean="0">
              <a:latin typeface="Times New Roman" pitchFamily="18" charset="0"/>
              <a:cs typeface="Times New Roman" pitchFamily="18" charset="0"/>
            </a:rPr>
            <a:t>Оформление заявки на сайте </a:t>
          </a:r>
          <a:r>
            <a:rPr lang="en-US" sz="1800" b="1" u="sng" dirty="0" smtClean="0">
              <a:latin typeface="Times New Roman" pitchFamily="18" charset="0"/>
              <a:cs typeface="Times New Roman" pitchFamily="18" charset="0"/>
            </a:rPr>
            <a:t>http://forum.fsrar.ru/</a:t>
          </a:r>
          <a:endParaRPr lang="en-US" sz="1800" b="0" i="0" u="sng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1800" b="0" i="0" u="none" dirty="0" smtClean="0">
              <a:latin typeface="Times New Roman" pitchFamily="18" charset="0"/>
              <a:cs typeface="Times New Roman" pitchFamily="18" charset="0"/>
            </a:rPr>
            <a:t> в соответствующем разделе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D5B1361E-2D08-4026-AE6F-71ACFE4DF810}" type="parTrans" cxnId="{8C3FD20B-1E7C-495E-9963-A117B9084733}">
      <dgm:prSet/>
      <dgm:spPr/>
      <dgm:t>
        <a:bodyPr/>
        <a:lstStyle/>
        <a:p>
          <a:endParaRPr lang="ru-RU" sz="2000" b="1"/>
        </a:p>
      </dgm:t>
    </dgm:pt>
    <dgm:pt modelId="{239E0B91-1F35-44A1-BBF6-24953B429F83}" type="sibTrans" cxnId="{8C3FD20B-1E7C-495E-9963-A117B9084733}">
      <dgm:prSet/>
      <dgm:spPr/>
      <dgm:t>
        <a:bodyPr/>
        <a:lstStyle/>
        <a:p>
          <a:endParaRPr lang="ru-RU" sz="2000" b="1"/>
        </a:p>
      </dgm:t>
    </dgm:pt>
    <dgm:pt modelId="{F37FD2CA-BB48-48B9-A667-91126F656640}">
      <dgm:prSet custT="1"/>
      <dgm:spPr/>
      <dgm:t>
        <a:bodyPr/>
        <a:lstStyle/>
        <a:p>
          <a:r>
            <a:rPr lang="ru-RU" sz="1800" b="0" i="0" u="none" dirty="0" smtClean="0">
              <a:latin typeface="Times New Roman" pitchFamily="18" charset="0"/>
              <a:cs typeface="Times New Roman" pitchFamily="18" charset="0"/>
            </a:rPr>
            <a:t>Обращение по телефонному номеру  </a:t>
          </a:r>
          <a:r>
            <a:rPr lang="ru-RU" sz="1800" b="1" i="0" u="none" dirty="0" smtClean="0">
              <a:latin typeface="Times New Roman" pitchFamily="18" charset="0"/>
              <a:cs typeface="Times New Roman" pitchFamily="18" charset="0"/>
            </a:rPr>
            <a:t>8 (495) 587-03-50</a:t>
          </a:r>
          <a:endParaRPr lang="ru-RU" sz="1800" b="1" i="0" u="none" dirty="0">
            <a:latin typeface="Times New Roman" pitchFamily="18" charset="0"/>
            <a:cs typeface="Times New Roman" pitchFamily="18" charset="0"/>
          </a:endParaRPr>
        </a:p>
      </dgm:t>
    </dgm:pt>
    <dgm:pt modelId="{245890A9-341C-409A-9AE4-2A0FA055D07E}" type="parTrans" cxnId="{B313D08E-F4F1-48F0-BE42-9E971D15C3AD}">
      <dgm:prSet/>
      <dgm:spPr/>
      <dgm:t>
        <a:bodyPr/>
        <a:lstStyle/>
        <a:p>
          <a:endParaRPr lang="ru-RU"/>
        </a:p>
      </dgm:t>
    </dgm:pt>
    <dgm:pt modelId="{45C39828-02C9-44E2-9935-8B02912CDE84}" type="sibTrans" cxnId="{B313D08E-F4F1-48F0-BE42-9E971D15C3AD}">
      <dgm:prSet/>
      <dgm:spPr/>
      <dgm:t>
        <a:bodyPr/>
        <a:lstStyle/>
        <a:p>
          <a:endParaRPr lang="ru-RU"/>
        </a:p>
      </dgm:t>
    </dgm:pt>
    <dgm:pt modelId="{DED95D29-B6E3-4FFE-BBA2-AD9585F3A3DF}" type="pres">
      <dgm:prSet presAssocID="{5AB26BD4-D4B7-4C4A-AA8E-C0D1E4F3231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B45C20-8904-4B10-A90F-BA4CB2108326}" type="pres">
      <dgm:prSet presAssocID="{D5C14BC5-3215-4F71-98B3-272A2E3C6258}" presName="composite" presStyleCnt="0"/>
      <dgm:spPr/>
    </dgm:pt>
    <dgm:pt modelId="{0EB821C9-3F56-48B4-8F65-299BC7EBEEC5}" type="pres">
      <dgm:prSet presAssocID="{D5C14BC5-3215-4F71-98B3-272A2E3C6258}" presName="imgShp" presStyleLbl="fgImgPlace1" presStyleIdx="0" presStyleCnt="5" custScaleX="119699" custScaleY="101497" custLinFactX="-22683" custLinFactNeighborX="-100000" custLinFactNeighborY="-44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2F2A956-FA2F-4FDF-BB0D-5ABF8919BB05}" type="pres">
      <dgm:prSet presAssocID="{D5C14BC5-3215-4F71-98B3-272A2E3C6258}" presName="txShp" presStyleLbl="node1" presStyleIdx="0" presStyleCnt="5" custScaleX="1452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7CB01-57C3-4B52-892B-18A2892346C7}" type="pres">
      <dgm:prSet presAssocID="{DA9650BA-F1C1-4269-B248-1D770FC31DA0}" presName="spacing" presStyleCnt="0"/>
      <dgm:spPr/>
    </dgm:pt>
    <dgm:pt modelId="{1196BA6A-E4BF-4C8B-A182-E009BCE46E5D}" type="pres">
      <dgm:prSet presAssocID="{F185CD71-0F50-431E-93C8-E252EE990A5C}" presName="composite" presStyleCnt="0"/>
      <dgm:spPr/>
    </dgm:pt>
    <dgm:pt modelId="{C74B7469-C7F6-41CE-B0E6-39C45D4CA8DC}" type="pres">
      <dgm:prSet presAssocID="{F185CD71-0F50-431E-93C8-E252EE990A5C}" presName="imgShp" presStyleLbl="fgImgPlace1" presStyleIdx="1" presStyleCnt="5" custScaleX="118651" custScaleY="101589" custLinFactX="-23207" custLinFactNeighborX="-100000" custLinFactNeighborY="-124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879DA96-323B-480C-ADCE-D6B9FE90A7E8}" type="pres">
      <dgm:prSet presAssocID="{F185CD71-0F50-431E-93C8-E252EE990A5C}" presName="txShp" presStyleLbl="node1" presStyleIdx="1" presStyleCnt="5" custScaleX="145235" custLinFactNeighborX="33" custLinFactNeighborY="-1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3B94B4-45A3-4E64-AE03-95EA4F7A30C5}" type="pres">
      <dgm:prSet presAssocID="{265E4F24-8847-44BB-9C9C-329E722F7D96}" presName="spacing" presStyleCnt="0"/>
      <dgm:spPr/>
    </dgm:pt>
    <dgm:pt modelId="{5902272E-F44B-4E73-AAB9-33DCD3413DEE}" type="pres">
      <dgm:prSet presAssocID="{BAEE4260-073B-4370-85DA-E25B29BF8BBF}" presName="composite" presStyleCnt="0"/>
      <dgm:spPr/>
    </dgm:pt>
    <dgm:pt modelId="{010EF02B-F0EC-49D0-A667-1B32B2B70AD6}" type="pres">
      <dgm:prSet presAssocID="{BAEE4260-073B-4370-85DA-E25B29BF8BBF}" presName="imgShp" presStyleLbl="fgImgPlace1" presStyleIdx="2" presStyleCnt="5" custScaleX="118237" custScaleY="103385" custLinFactX="-23414" custLinFactNeighborX="-100000" custLinFactNeighborY="-2446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59B98E1-CD22-42CA-84B0-AEEFE1E4D2A6}" type="pres">
      <dgm:prSet presAssocID="{BAEE4260-073B-4370-85DA-E25B29BF8BBF}" presName="txShp" presStyleLbl="node1" presStyleIdx="2" presStyleCnt="5" custScaleX="145235" custLinFactNeighborX="33" custLinFactNeighborY="-28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CBB06F-D7B4-4AF3-8365-0727EA9CE25E}" type="pres">
      <dgm:prSet presAssocID="{239E0B91-1F35-44A1-BBF6-24953B429F83}" presName="spacing" presStyleCnt="0"/>
      <dgm:spPr/>
    </dgm:pt>
    <dgm:pt modelId="{32966B21-A1A2-409A-B856-9E4FB1B2D6B4}" type="pres">
      <dgm:prSet presAssocID="{BB96C8A0-95A9-4570-BB8B-68962A444086}" presName="composite" presStyleCnt="0"/>
      <dgm:spPr/>
    </dgm:pt>
    <dgm:pt modelId="{EE322127-B130-4FEA-B04D-7511FD1C4A67}" type="pres">
      <dgm:prSet presAssocID="{BB96C8A0-95A9-4570-BB8B-68962A444086}" presName="imgShp" presStyleLbl="fgImgPlace1" presStyleIdx="3" presStyleCnt="5" custScaleX="118871" custLinFactX="-22584" custLinFactNeighborX="-100000" custLinFactNeighborY="8106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7BF76D3-C89B-4C2B-9706-6C21856C0518}" type="pres">
      <dgm:prSet presAssocID="{BB96C8A0-95A9-4570-BB8B-68962A444086}" presName="txShp" presStyleLbl="node1" presStyleIdx="3" presStyleCnt="5" custScaleX="145235" custLinFactNeighborX="33" custLinFactNeighborY="81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03D3DA-6DAE-484D-99ED-511ABA820172}" type="pres">
      <dgm:prSet presAssocID="{1F7E084E-887A-40AE-928C-0C4A211947DB}" presName="spacing" presStyleCnt="0"/>
      <dgm:spPr/>
    </dgm:pt>
    <dgm:pt modelId="{A556A599-3189-477C-B424-1414CF91E81A}" type="pres">
      <dgm:prSet presAssocID="{F37FD2CA-BB48-48B9-A667-91126F656640}" presName="composite" presStyleCnt="0"/>
      <dgm:spPr/>
    </dgm:pt>
    <dgm:pt modelId="{60840DEF-9C8B-449E-8311-3A17A302DD1B}" type="pres">
      <dgm:prSet presAssocID="{F37FD2CA-BB48-48B9-A667-91126F656640}" presName="imgShp" presStyleLbl="fgImgPlace1" presStyleIdx="4" presStyleCnt="5" custScaleX="118871" custLinFactX="-23097" custLinFactY="-68168" custLinFactNeighborX="-100000" custLinFactNeighborY="-100000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5F7E107-8291-4472-A28C-9DD5E5CA91EC}" type="pres">
      <dgm:prSet presAssocID="{F37FD2CA-BB48-48B9-A667-91126F656640}" presName="txShp" presStyleLbl="node1" presStyleIdx="4" presStyleCnt="5" custScaleX="144752" custLinFactY="-68168" custLinFactNeighborX="-20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B4E0A1-FDAD-4E28-91B6-6C42CFBF89BD}" type="presOf" srcId="{BAEE4260-073B-4370-85DA-E25B29BF8BBF}" destId="{D59B98E1-CD22-42CA-84B0-AEEFE1E4D2A6}" srcOrd="0" destOrd="0" presId="urn:microsoft.com/office/officeart/2005/8/layout/vList3#1"/>
    <dgm:cxn modelId="{B313D08E-F4F1-48F0-BE42-9E971D15C3AD}" srcId="{5AB26BD4-D4B7-4C4A-AA8E-C0D1E4F3231A}" destId="{F37FD2CA-BB48-48B9-A667-91126F656640}" srcOrd="4" destOrd="0" parTransId="{245890A9-341C-409A-9AE4-2A0FA055D07E}" sibTransId="{45C39828-02C9-44E2-9935-8B02912CDE84}"/>
    <dgm:cxn modelId="{B00467F6-0CA7-4A3C-8926-596FBDFF3BCB}" type="presOf" srcId="{F185CD71-0F50-431E-93C8-E252EE990A5C}" destId="{9879DA96-323B-480C-ADCE-D6B9FE90A7E8}" srcOrd="0" destOrd="0" presId="urn:microsoft.com/office/officeart/2005/8/layout/vList3#1"/>
    <dgm:cxn modelId="{DAD51174-2E05-4883-94F9-E9385D77C5FC}" type="presOf" srcId="{D5C14BC5-3215-4F71-98B3-272A2E3C6258}" destId="{A2F2A956-FA2F-4FDF-BB0D-5ABF8919BB05}" srcOrd="0" destOrd="0" presId="urn:microsoft.com/office/officeart/2005/8/layout/vList3#1"/>
    <dgm:cxn modelId="{0BA7686B-B7F2-4E1E-911A-8A6C4C45D439}" type="presOf" srcId="{F37FD2CA-BB48-48B9-A667-91126F656640}" destId="{E5F7E107-8291-4472-A28C-9DD5E5CA91EC}" srcOrd="0" destOrd="0" presId="urn:microsoft.com/office/officeart/2005/8/layout/vList3#1"/>
    <dgm:cxn modelId="{54FB3BD6-6CAF-44D6-B15F-8FC31D48B4A6}" srcId="{5AB26BD4-D4B7-4C4A-AA8E-C0D1E4F3231A}" destId="{F185CD71-0F50-431E-93C8-E252EE990A5C}" srcOrd="1" destOrd="0" parTransId="{13E74270-3329-4F0F-94CC-26D2C5B5A0CE}" sibTransId="{265E4F24-8847-44BB-9C9C-329E722F7D96}"/>
    <dgm:cxn modelId="{CFA40BD5-7869-4253-AC35-C1B3343821AB}" srcId="{5AB26BD4-D4B7-4C4A-AA8E-C0D1E4F3231A}" destId="{BB96C8A0-95A9-4570-BB8B-68962A444086}" srcOrd="3" destOrd="0" parTransId="{E9754572-BD58-433D-94CA-085861E02AFC}" sibTransId="{1F7E084E-887A-40AE-928C-0C4A211947DB}"/>
    <dgm:cxn modelId="{3372C35A-934E-4CF6-AED9-D8CFE25BB612}" type="presOf" srcId="{BB96C8A0-95A9-4570-BB8B-68962A444086}" destId="{F7BF76D3-C89B-4C2B-9706-6C21856C0518}" srcOrd="0" destOrd="0" presId="urn:microsoft.com/office/officeart/2005/8/layout/vList3#1"/>
    <dgm:cxn modelId="{8C3FD20B-1E7C-495E-9963-A117B9084733}" srcId="{5AB26BD4-D4B7-4C4A-AA8E-C0D1E4F3231A}" destId="{BAEE4260-073B-4370-85DA-E25B29BF8BBF}" srcOrd="2" destOrd="0" parTransId="{D5B1361E-2D08-4026-AE6F-71ACFE4DF810}" sibTransId="{239E0B91-1F35-44A1-BBF6-24953B429F83}"/>
    <dgm:cxn modelId="{AC3EF404-7240-4E60-91A7-1B0B40495F29}" srcId="{5AB26BD4-D4B7-4C4A-AA8E-C0D1E4F3231A}" destId="{D5C14BC5-3215-4F71-98B3-272A2E3C6258}" srcOrd="0" destOrd="0" parTransId="{C4B277D3-7607-4BFE-A61B-367A9F931AF3}" sibTransId="{DA9650BA-F1C1-4269-B248-1D770FC31DA0}"/>
    <dgm:cxn modelId="{E0118D1D-0893-4968-AE51-A1A7BC488377}" type="presOf" srcId="{5AB26BD4-D4B7-4C4A-AA8E-C0D1E4F3231A}" destId="{DED95D29-B6E3-4FFE-BBA2-AD9585F3A3DF}" srcOrd="0" destOrd="0" presId="urn:microsoft.com/office/officeart/2005/8/layout/vList3#1"/>
    <dgm:cxn modelId="{6851E8B3-FC1F-467A-8F13-840A73BDC120}" type="presParOf" srcId="{DED95D29-B6E3-4FFE-BBA2-AD9585F3A3DF}" destId="{51B45C20-8904-4B10-A90F-BA4CB2108326}" srcOrd="0" destOrd="0" presId="urn:microsoft.com/office/officeart/2005/8/layout/vList3#1"/>
    <dgm:cxn modelId="{F64B1A46-05C1-4A68-A8E7-8744A5BE4853}" type="presParOf" srcId="{51B45C20-8904-4B10-A90F-BA4CB2108326}" destId="{0EB821C9-3F56-48B4-8F65-299BC7EBEEC5}" srcOrd="0" destOrd="0" presId="urn:microsoft.com/office/officeart/2005/8/layout/vList3#1"/>
    <dgm:cxn modelId="{62DCFA94-A7F5-432F-9375-E8D7D8637ACF}" type="presParOf" srcId="{51B45C20-8904-4B10-A90F-BA4CB2108326}" destId="{A2F2A956-FA2F-4FDF-BB0D-5ABF8919BB05}" srcOrd="1" destOrd="0" presId="urn:microsoft.com/office/officeart/2005/8/layout/vList3#1"/>
    <dgm:cxn modelId="{531AA207-D99B-4D7E-8EBD-B48E12D72205}" type="presParOf" srcId="{DED95D29-B6E3-4FFE-BBA2-AD9585F3A3DF}" destId="{DCF7CB01-57C3-4B52-892B-18A2892346C7}" srcOrd="1" destOrd="0" presId="urn:microsoft.com/office/officeart/2005/8/layout/vList3#1"/>
    <dgm:cxn modelId="{DDB6D7BE-9DFB-4EAC-BC5B-C44AE616FFAF}" type="presParOf" srcId="{DED95D29-B6E3-4FFE-BBA2-AD9585F3A3DF}" destId="{1196BA6A-E4BF-4C8B-A182-E009BCE46E5D}" srcOrd="2" destOrd="0" presId="urn:microsoft.com/office/officeart/2005/8/layout/vList3#1"/>
    <dgm:cxn modelId="{E25D74BC-416B-45EB-80A2-95092424F0DA}" type="presParOf" srcId="{1196BA6A-E4BF-4C8B-A182-E009BCE46E5D}" destId="{C74B7469-C7F6-41CE-B0E6-39C45D4CA8DC}" srcOrd="0" destOrd="0" presId="urn:microsoft.com/office/officeart/2005/8/layout/vList3#1"/>
    <dgm:cxn modelId="{C6A681E3-2B47-4EE2-BE5F-183CB3EB52F3}" type="presParOf" srcId="{1196BA6A-E4BF-4C8B-A182-E009BCE46E5D}" destId="{9879DA96-323B-480C-ADCE-D6B9FE90A7E8}" srcOrd="1" destOrd="0" presId="urn:microsoft.com/office/officeart/2005/8/layout/vList3#1"/>
    <dgm:cxn modelId="{E836CE8A-952C-401B-9E4B-C5207E44ABA1}" type="presParOf" srcId="{DED95D29-B6E3-4FFE-BBA2-AD9585F3A3DF}" destId="{E03B94B4-45A3-4E64-AE03-95EA4F7A30C5}" srcOrd="3" destOrd="0" presId="urn:microsoft.com/office/officeart/2005/8/layout/vList3#1"/>
    <dgm:cxn modelId="{CFFBF17F-0858-4D89-8270-187985ABAD81}" type="presParOf" srcId="{DED95D29-B6E3-4FFE-BBA2-AD9585F3A3DF}" destId="{5902272E-F44B-4E73-AAB9-33DCD3413DEE}" srcOrd="4" destOrd="0" presId="urn:microsoft.com/office/officeart/2005/8/layout/vList3#1"/>
    <dgm:cxn modelId="{B7DD491B-1C79-4336-AEC4-33523DFD9653}" type="presParOf" srcId="{5902272E-F44B-4E73-AAB9-33DCD3413DEE}" destId="{010EF02B-F0EC-49D0-A667-1B32B2B70AD6}" srcOrd="0" destOrd="0" presId="urn:microsoft.com/office/officeart/2005/8/layout/vList3#1"/>
    <dgm:cxn modelId="{710EADAE-3FF3-48A9-A9FB-02E08F21BFB1}" type="presParOf" srcId="{5902272E-F44B-4E73-AAB9-33DCD3413DEE}" destId="{D59B98E1-CD22-42CA-84B0-AEEFE1E4D2A6}" srcOrd="1" destOrd="0" presId="urn:microsoft.com/office/officeart/2005/8/layout/vList3#1"/>
    <dgm:cxn modelId="{0DCD875B-F94D-423E-955D-23E1BDE6DF2C}" type="presParOf" srcId="{DED95D29-B6E3-4FFE-BBA2-AD9585F3A3DF}" destId="{E8CBB06F-D7B4-4AF3-8365-0727EA9CE25E}" srcOrd="5" destOrd="0" presId="urn:microsoft.com/office/officeart/2005/8/layout/vList3#1"/>
    <dgm:cxn modelId="{EC1326E8-08F6-4CAC-A177-8F540819B381}" type="presParOf" srcId="{DED95D29-B6E3-4FFE-BBA2-AD9585F3A3DF}" destId="{32966B21-A1A2-409A-B856-9E4FB1B2D6B4}" srcOrd="6" destOrd="0" presId="urn:microsoft.com/office/officeart/2005/8/layout/vList3#1"/>
    <dgm:cxn modelId="{5EB0032A-0C97-4E4D-9B42-E8A7A078AB9A}" type="presParOf" srcId="{32966B21-A1A2-409A-B856-9E4FB1B2D6B4}" destId="{EE322127-B130-4FEA-B04D-7511FD1C4A67}" srcOrd="0" destOrd="0" presId="urn:microsoft.com/office/officeart/2005/8/layout/vList3#1"/>
    <dgm:cxn modelId="{2FCD33B0-7D8C-4696-9F01-799343293988}" type="presParOf" srcId="{32966B21-A1A2-409A-B856-9E4FB1B2D6B4}" destId="{F7BF76D3-C89B-4C2B-9706-6C21856C0518}" srcOrd="1" destOrd="0" presId="urn:microsoft.com/office/officeart/2005/8/layout/vList3#1"/>
    <dgm:cxn modelId="{05D9365D-4B6E-4499-96B4-19158F10DF4C}" type="presParOf" srcId="{DED95D29-B6E3-4FFE-BBA2-AD9585F3A3DF}" destId="{4F03D3DA-6DAE-484D-99ED-511ABA820172}" srcOrd="7" destOrd="0" presId="urn:microsoft.com/office/officeart/2005/8/layout/vList3#1"/>
    <dgm:cxn modelId="{F2CDA971-E5E2-4682-84B3-65FF1617B91C}" type="presParOf" srcId="{DED95D29-B6E3-4FFE-BBA2-AD9585F3A3DF}" destId="{A556A599-3189-477C-B424-1414CF91E81A}" srcOrd="8" destOrd="0" presId="urn:microsoft.com/office/officeart/2005/8/layout/vList3#1"/>
    <dgm:cxn modelId="{0F03DFAB-8EFE-4930-85B8-AC1F3972741D}" type="presParOf" srcId="{A556A599-3189-477C-B424-1414CF91E81A}" destId="{60840DEF-9C8B-449E-8311-3A17A302DD1B}" srcOrd="0" destOrd="0" presId="urn:microsoft.com/office/officeart/2005/8/layout/vList3#1"/>
    <dgm:cxn modelId="{267388E9-8D43-4D6B-B049-D241C042BA5A}" type="presParOf" srcId="{A556A599-3189-477C-B424-1414CF91E81A}" destId="{E5F7E107-8291-4472-A28C-9DD5E5CA91EC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B26BD4-D4B7-4C4A-AA8E-C0D1E4F3231A}" type="doc">
      <dgm:prSet loTypeId="urn:microsoft.com/office/officeart/2005/8/layout/default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185CD71-0F50-431E-93C8-E252EE990A5C}">
      <dgm:prSet phldrT="[Текст]" custT="1"/>
      <dgm:spPr/>
      <dgm:t>
        <a:bodyPr/>
        <a:lstStyle/>
        <a:p>
          <a:r>
            <a:rPr lang="ru-RU" sz="1500" b="1" dirty="0" smtClean="0"/>
            <a:t>     </a:t>
          </a:r>
          <a:r>
            <a:rPr lang="ru-RU" sz="1500" b="1" i="0" u="none" dirty="0" smtClean="0"/>
            <a:t>Приказ </a:t>
          </a:r>
          <a:r>
            <a:rPr lang="ru-RU" sz="1500" b="1" i="0" u="none" dirty="0" err="1" smtClean="0"/>
            <a:t>Росалкогольрегулирования</a:t>
          </a:r>
          <a:r>
            <a:rPr lang="ru-RU" sz="1500" b="1" i="0" u="none" dirty="0" smtClean="0"/>
            <a:t> </a:t>
          </a:r>
          <a:br>
            <a:rPr lang="ru-RU" sz="1500" b="1" i="0" u="none" dirty="0" smtClean="0"/>
          </a:br>
          <a:r>
            <a:rPr lang="ru-RU" sz="1500" b="1" i="0" u="none" dirty="0" smtClean="0"/>
            <a:t>от 17.12.2020 № 397 «Об утверждении форм, порядка заполнения, форматов и сроков представления в электронном виде заявок о фиксации информации в единой государственной автоматизированной информационной системе учета объема производства и оборота этилового спирта, алкогольной и спиртосодержащей продукции»</a:t>
          </a:r>
          <a:endParaRPr lang="ru-RU" sz="1500" b="1" i="0" u="sng" dirty="0">
            <a:latin typeface="Times New Roman" pitchFamily="18" charset="0"/>
            <a:cs typeface="Times New Roman" pitchFamily="18" charset="0"/>
          </a:endParaRPr>
        </a:p>
      </dgm:t>
    </dgm:pt>
    <dgm:pt modelId="{13E74270-3329-4F0F-94CC-26D2C5B5A0CE}" type="parTrans" cxnId="{54FB3BD6-6CAF-44D6-B15F-8FC31D48B4A6}">
      <dgm:prSet/>
      <dgm:spPr/>
      <dgm:t>
        <a:bodyPr/>
        <a:lstStyle/>
        <a:p>
          <a:endParaRPr lang="ru-RU" sz="2000" b="1"/>
        </a:p>
      </dgm:t>
    </dgm:pt>
    <dgm:pt modelId="{265E4F24-8847-44BB-9C9C-329E722F7D96}" type="sibTrans" cxnId="{54FB3BD6-6CAF-44D6-B15F-8FC31D48B4A6}">
      <dgm:prSet/>
      <dgm:spPr/>
      <dgm:t>
        <a:bodyPr/>
        <a:lstStyle/>
        <a:p>
          <a:endParaRPr lang="ru-RU" sz="2000" b="1"/>
        </a:p>
      </dgm:t>
    </dgm:pt>
    <dgm:pt modelId="{81E57063-2187-4F4F-BC14-9EC0F8CBF72E}">
      <dgm:prSet custT="1"/>
      <dgm:spPr/>
      <dgm:t>
        <a:bodyPr/>
        <a:lstStyle/>
        <a:p>
          <a:r>
            <a:rPr lang="ru-RU" sz="1600" b="1" i="0" u="none" dirty="0" smtClean="0"/>
            <a:t>Постановление Правительства РФ </a:t>
          </a:r>
          <a:br>
            <a:rPr lang="ru-RU" sz="1600" b="1" i="0" u="none" dirty="0" smtClean="0"/>
          </a:br>
          <a:r>
            <a:rPr lang="ru-RU" sz="1600" b="1" i="0" u="none" dirty="0" smtClean="0"/>
            <a:t>от 31 декабря 2020 года № 2466 </a:t>
          </a:r>
          <a:br>
            <a:rPr lang="ru-RU" sz="1600" b="1" i="0" u="none" dirty="0" smtClean="0"/>
          </a:br>
          <a:r>
            <a:rPr lang="ru-RU" sz="1600" b="1" i="0" u="none" dirty="0" smtClean="0"/>
            <a:t>«О ведении и функционировании единой государственной автоматизированной информационной системы учета объема производства и оборота этилового спирта, алкогольной и спиртосодержащей продукции»</a:t>
          </a:r>
          <a:endParaRPr lang="ru-RU" sz="1600" b="1" dirty="0"/>
        </a:p>
      </dgm:t>
    </dgm:pt>
    <dgm:pt modelId="{C83AC3F8-EA4B-4593-9675-80BE0FB44F5B}" type="parTrans" cxnId="{CB4BD9C1-D9A5-4CE0-BF98-D095DD987ED0}">
      <dgm:prSet/>
      <dgm:spPr/>
      <dgm:t>
        <a:bodyPr/>
        <a:lstStyle/>
        <a:p>
          <a:endParaRPr lang="ru-RU"/>
        </a:p>
      </dgm:t>
    </dgm:pt>
    <dgm:pt modelId="{3CF98461-28D6-4564-A36B-6CC8D6E1A40F}" type="sibTrans" cxnId="{CB4BD9C1-D9A5-4CE0-BF98-D095DD987ED0}">
      <dgm:prSet/>
      <dgm:spPr/>
      <dgm:t>
        <a:bodyPr/>
        <a:lstStyle/>
        <a:p>
          <a:endParaRPr lang="ru-RU"/>
        </a:p>
      </dgm:t>
    </dgm:pt>
    <dgm:pt modelId="{C51072C6-5DF6-4BD1-A16A-88FA5855131B}" type="pres">
      <dgm:prSet presAssocID="{5AB26BD4-D4B7-4C4A-AA8E-C0D1E4F3231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59F222-D302-43E6-9ED4-0AD94271C24C}" type="pres">
      <dgm:prSet presAssocID="{81E57063-2187-4F4F-BC14-9EC0F8CBF72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81DBE-46D9-42DF-85C1-6BCF9F40632F}" type="pres">
      <dgm:prSet presAssocID="{3CF98461-28D6-4564-A36B-6CC8D6E1A40F}" presName="sibTrans" presStyleCnt="0"/>
      <dgm:spPr/>
    </dgm:pt>
    <dgm:pt modelId="{F72EDBCA-C9D5-446C-9B32-25FD071453BB}" type="pres">
      <dgm:prSet presAssocID="{F185CD71-0F50-431E-93C8-E252EE990A5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CE2088-603F-4126-AF04-CADE16078EEE}" type="presOf" srcId="{5AB26BD4-D4B7-4C4A-AA8E-C0D1E4F3231A}" destId="{C51072C6-5DF6-4BD1-A16A-88FA5855131B}" srcOrd="0" destOrd="0" presId="urn:microsoft.com/office/officeart/2005/8/layout/default"/>
    <dgm:cxn modelId="{15E51E2B-4CC2-42ED-B3EE-ADC14203F676}" type="presOf" srcId="{81E57063-2187-4F4F-BC14-9EC0F8CBF72E}" destId="{7659F222-D302-43E6-9ED4-0AD94271C24C}" srcOrd="0" destOrd="0" presId="urn:microsoft.com/office/officeart/2005/8/layout/default"/>
    <dgm:cxn modelId="{4A360D3A-93C2-4618-B675-35453A45913D}" type="presOf" srcId="{F185CD71-0F50-431E-93C8-E252EE990A5C}" destId="{F72EDBCA-C9D5-446C-9B32-25FD071453BB}" srcOrd="0" destOrd="0" presId="urn:microsoft.com/office/officeart/2005/8/layout/default"/>
    <dgm:cxn modelId="{CB4BD9C1-D9A5-4CE0-BF98-D095DD987ED0}" srcId="{5AB26BD4-D4B7-4C4A-AA8E-C0D1E4F3231A}" destId="{81E57063-2187-4F4F-BC14-9EC0F8CBF72E}" srcOrd="0" destOrd="0" parTransId="{C83AC3F8-EA4B-4593-9675-80BE0FB44F5B}" sibTransId="{3CF98461-28D6-4564-A36B-6CC8D6E1A40F}"/>
    <dgm:cxn modelId="{54FB3BD6-6CAF-44D6-B15F-8FC31D48B4A6}" srcId="{5AB26BD4-D4B7-4C4A-AA8E-C0D1E4F3231A}" destId="{F185CD71-0F50-431E-93C8-E252EE990A5C}" srcOrd="1" destOrd="0" parTransId="{13E74270-3329-4F0F-94CC-26D2C5B5A0CE}" sibTransId="{265E4F24-8847-44BB-9C9C-329E722F7D96}"/>
    <dgm:cxn modelId="{E284C827-5BBC-4E80-9C52-6F265E89B574}" type="presParOf" srcId="{C51072C6-5DF6-4BD1-A16A-88FA5855131B}" destId="{7659F222-D302-43E6-9ED4-0AD94271C24C}" srcOrd="0" destOrd="0" presId="urn:microsoft.com/office/officeart/2005/8/layout/default"/>
    <dgm:cxn modelId="{AB18DFB3-AD53-43CE-B600-B614E75E274A}" type="presParOf" srcId="{C51072C6-5DF6-4BD1-A16A-88FA5855131B}" destId="{6D281DBE-46D9-42DF-85C1-6BCF9F40632F}" srcOrd="1" destOrd="0" presId="urn:microsoft.com/office/officeart/2005/8/layout/default"/>
    <dgm:cxn modelId="{507A1988-E4DA-45F0-B709-CCD5CCBDA0BD}" type="presParOf" srcId="{C51072C6-5DF6-4BD1-A16A-88FA5855131B}" destId="{F72EDBCA-C9D5-446C-9B32-25FD071453BB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A3EC7BB-9250-4A42-90AC-DC5AB1F5C9FE}" type="doc">
      <dgm:prSet loTypeId="urn:microsoft.com/office/officeart/2005/8/layout/orgChart1" loCatId="hierarchy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54F7DF4B-1071-4632-B3BC-2E9BE7298B0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50" b="1" i="0" u="none" dirty="0" smtClean="0">
              <a:solidFill>
                <a:schemeClr val="tx1"/>
              </a:solidFill>
            </a:rPr>
            <a:t>У</a:t>
          </a:r>
          <a:r>
            <a:rPr lang="ru-RU" sz="1250" b="1" dirty="0" smtClean="0">
              <a:solidFill>
                <a:schemeClr val="tx1"/>
              </a:solidFill>
            </a:rPr>
            <a:t>чет объема производства, оборота и (или) использования этилового спирта, алкогольной и спиртосодержащей продукции, использования производственных мощностей, осуществляется посредством внесения </a:t>
          </a:r>
          <a:br>
            <a:rPr lang="ru-RU" sz="1250" b="1" dirty="0" smtClean="0">
              <a:solidFill>
                <a:schemeClr val="tx1"/>
              </a:solidFill>
            </a:rPr>
          </a:br>
          <a:r>
            <a:rPr lang="ru-RU" sz="1250" b="1" dirty="0" smtClean="0">
              <a:solidFill>
                <a:schemeClr val="tx1"/>
              </a:solidFill>
            </a:rPr>
            <a:t>в единую государственную автоматизированную информационную систему информации:</a:t>
          </a:r>
        </a:p>
      </dgm:t>
    </dgm:pt>
    <dgm:pt modelId="{3152F4C6-5A87-4DFD-9ADC-1705C00373AC}" type="parTrans" cxnId="{44657612-ED17-4239-AFB3-2936A9DDC992}">
      <dgm:prSet/>
      <dgm:spPr/>
      <dgm:t>
        <a:bodyPr/>
        <a:lstStyle/>
        <a:p>
          <a:endParaRPr lang="ru-RU"/>
        </a:p>
      </dgm:t>
    </dgm:pt>
    <dgm:pt modelId="{7656B329-EF48-494A-87DE-A39C34CD1442}" type="sibTrans" cxnId="{44657612-ED17-4239-AFB3-2936A9DDC992}">
      <dgm:prSet/>
      <dgm:spPr/>
      <dgm:t>
        <a:bodyPr/>
        <a:lstStyle/>
        <a:p>
          <a:endParaRPr lang="ru-RU"/>
        </a:p>
      </dgm:t>
    </dgm:pt>
    <dgm:pt modelId="{C512A028-CD4B-4919-96E0-6156696A6B77}" type="pres">
      <dgm:prSet presAssocID="{6A3EC7BB-9250-4A42-90AC-DC5AB1F5C9F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7AE1D18-7301-402F-876D-169BCFFE744F}" type="pres">
      <dgm:prSet presAssocID="{54F7DF4B-1071-4632-B3BC-2E9BE7298B08}" presName="hierRoot1" presStyleCnt="0">
        <dgm:presLayoutVars>
          <dgm:hierBranch val="init"/>
        </dgm:presLayoutVars>
      </dgm:prSet>
      <dgm:spPr/>
    </dgm:pt>
    <dgm:pt modelId="{4A821133-0F0C-43C9-B6E2-6947AA2396D9}" type="pres">
      <dgm:prSet presAssocID="{54F7DF4B-1071-4632-B3BC-2E9BE7298B08}" presName="rootComposite1" presStyleCnt="0"/>
      <dgm:spPr/>
    </dgm:pt>
    <dgm:pt modelId="{8D036CCC-2C1A-4FD6-A112-E28D27BA57AF}" type="pres">
      <dgm:prSet presAssocID="{54F7DF4B-1071-4632-B3BC-2E9BE7298B08}" presName="rootText1" presStyleLbl="node0" presStyleIdx="0" presStyleCnt="1" custScaleX="199545" custScaleY="41503" custLinFactY="-800" custLinFactNeighborX="-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585239-F0F3-415F-BC8E-51EDEC95CB28}" type="pres">
      <dgm:prSet presAssocID="{54F7DF4B-1071-4632-B3BC-2E9BE7298B0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C8259C3-E3A2-4C36-A12B-DD984D9C4C0E}" type="pres">
      <dgm:prSet presAssocID="{54F7DF4B-1071-4632-B3BC-2E9BE7298B08}" presName="hierChild2" presStyleCnt="0"/>
      <dgm:spPr/>
    </dgm:pt>
    <dgm:pt modelId="{CA232912-BEDF-42C9-A2FF-4B0CEAC2DEA1}" type="pres">
      <dgm:prSet presAssocID="{54F7DF4B-1071-4632-B3BC-2E9BE7298B08}" presName="hierChild3" presStyleCnt="0"/>
      <dgm:spPr/>
    </dgm:pt>
  </dgm:ptLst>
  <dgm:cxnLst>
    <dgm:cxn modelId="{1FEA2C24-6B43-47D5-AC36-7623148CF115}" type="presOf" srcId="{54F7DF4B-1071-4632-B3BC-2E9BE7298B08}" destId="{A7585239-F0F3-415F-BC8E-51EDEC95CB28}" srcOrd="1" destOrd="0" presId="urn:microsoft.com/office/officeart/2005/8/layout/orgChart1"/>
    <dgm:cxn modelId="{CB5ED6AC-ED07-4730-BB51-005A259DCA72}" type="presOf" srcId="{6A3EC7BB-9250-4A42-90AC-DC5AB1F5C9FE}" destId="{C512A028-CD4B-4919-96E0-6156696A6B77}" srcOrd="0" destOrd="0" presId="urn:microsoft.com/office/officeart/2005/8/layout/orgChart1"/>
    <dgm:cxn modelId="{44657612-ED17-4239-AFB3-2936A9DDC992}" srcId="{6A3EC7BB-9250-4A42-90AC-DC5AB1F5C9FE}" destId="{54F7DF4B-1071-4632-B3BC-2E9BE7298B08}" srcOrd="0" destOrd="0" parTransId="{3152F4C6-5A87-4DFD-9ADC-1705C00373AC}" sibTransId="{7656B329-EF48-494A-87DE-A39C34CD1442}"/>
    <dgm:cxn modelId="{E6D62113-BA2B-446E-9AC7-BABBCB94A2ED}" type="presOf" srcId="{54F7DF4B-1071-4632-B3BC-2E9BE7298B08}" destId="{8D036CCC-2C1A-4FD6-A112-E28D27BA57AF}" srcOrd="0" destOrd="0" presId="urn:microsoft.com/office/officeart/2005/8/layout/orgChart1"/>
    <dgm:cxn modelId="{ABF92414-0C47-4748-925D-CC128172C4EF}" type="presParOf" srcId="{C512A028-CD4B-4919-96E0-6156696A6B77}" destId="{D7AE1D18-7301-402F-876D-169BCFFE744F}" srcOrd="0" destOrd="0" presId="urn:microsoft.com/office/officeart/2005/8/layout/orgChart1"/>
    <dgm:cxn modelId="{CBDAF15A-14D8-4BBD-A60A-3B58E120025C}" type="presParOf" srcId="{D7AE1D18-7301-402F-876D-169BCFFE744F}" destId="{4A821133-0F0C-43C9-B6E2-6947AA2396D9}" srcOrd="0" destOrd="0" presId="urn:microsoft.com/office/officeart/2005/8/layout/orgChart1"/>
    <dgm:cxn modelId="{38DFBD51-DF19-44A8-8F97-085BB935B0AE}" type="presParOf" srcId="{4A821133-0F0C-43C9-B6E2-6947AA2396D9}" destId="{8D036CCC-2C1A-4FD6-A112-E28D27BA57AF}" srcOrd="0" destOrd="0" presId="urn:microsoft.com/office/officeart/2005/8/layout/orgChart1"/>
    <dgm:cxn modelId="{93E186B1-E3A9-4DC4-A7CF-DDA490FA87AD}" type="presParOf" srcId="{4A821133-0F0C-43C9-B6E2-6947AA2396D9}" destId="{A7585239-F0F3-415F-BC8E-51EDEC95CB28}" srcOrd="1" destOrd="0" presId="urn:microsoft.com/office/officeart/2005/8/layout/orgChart1"/>
    <dgm:cxn modelId="{68BC0EE9-4FB5-4C53-B87B-24819A67A860}" type="presParOf" srcId="{D7AE1D18-7301-402F-876D-169BCFFE744F}" destId="{3C8259C3-E3A2-4C36-A12B-DD984D9C4C0E}" srcOrd="1" destOrd="0" presId="urn:microsoft.com/office/officeart/2005/8/layout/orgChart1"/>
    <dgm:cxn modelId="{E11798C4-3323-47FE-8BE3-4415B9D70348}" type="presParOf" srcId="{D7AE1D18-7301-402F-876D-169BCFFE744F}" destId="{CA232912-BEDF-42C9-A2FF-4B0CEAC2DEA1}" srcOrd="2" destOrd="0" presId="urn:microsoft.com/office/officeart/2005/8/layout/orgChart1"/>
  </dgm:cxnLst>
  <dgm:bg/>
  <dgm:whole>
    <a:ln w="19050"/>
  </dgm:whole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A9DE83-A590-4A56-AA48-A5E195876379}">
      <dsp:nvSpPr>
        <dsp:cNvPr id="0" name=""/>
        <dsp:cNvSpPr/>
      </dsp:nvSpPr>
      <dsp:spPr>
        <a:xfrm>
          <a:off x="0" y="154375"/>
          <a:ext cx="7373209" cy="6817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Постановление Правительства РФ </a:t>
          </a:r>
          <a:r>
            <a:rPr lang="en-US" sz="2100" b="1" kern="1200" dirty="0" smtClean="0"/>
            <a:t/>
          </a:r>
          <a:br>
            <a:rPr lang="en-US" sz="2100" b="1" kern="1200" dirty="0" smtClean="0"/>
          </a:br>
          <a:r>
            <a:rPr lang="ru-RU" sz="2100" b="1" kern="1200" dirty="0" smtClean="0"/>
            <a:t>от 31.12.2020 № 2466, устанавливает</a:t>
          </a:r>
          <a:endParaRPr lang="ru-RU" sz="2100" b="1" kern="1200" dirty="0"/>
        </a:p>
      </dsp:txBody>
      <dsp:txXfrm>
        <a:off x="0" y="154375"/>
        <a:ext cx="7373209" cy="681772"/>
      </dsp:txXfrm>
    </dsp:sp>
    <dsp:sp modelId="{0B0551C8-AC2E-4690-87D6-663DB0B8AF88}">
      <dsp:nvSpPr>
        <dsp:cNvPr id="0" name=""/>
        <dsp:cNvSpPr/>
      </dsp:nvSpPr>
      <dsp:spPr>
        <a:xfrm>
          <a:off x="737320" y="836148"/>
          <a:ext cx="464280" cy="4536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3674"/>
              </a:lnTo>
              <a:lnTo>
                <a:pt x="464280" y="4536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AE1A1-D64F-479E-B701-11FC06779A79}">
      <dsp:nvSpPr>
        <dsp:cNvPr id="0" name=""/>
        <dsp:cNvSpPr/>
      </dsp:nvSpPr>
      <dsp:spPr>
        <a:xfrm>
          <a:off x="1201601" y="976871"/>
          <a:ext cx="4338356" cy="625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правила ведения и функционирования единой информационной системы </a:t>
          </a:r>
          <a:endParaRPr lang="ru-RU" sz="1400" b="1" kern="1200" dirty="0"/>
        </a:p>
      </dsp:txBody>
      <dsp:txXfrm>
        <a:off x="1201601" y="976871"/>
        <a:ext cx="4338356" cy="625902"/>
      </dsp:txXfrm>
    </dsp:sp>
    <dsp:sp modelId="{590BF7F8-3AA9-4B4D-AD3D-069487116ED2}">
      <dsp:nvSpPr>
        <dsp:cNvPr id="0" name=""/>
        <dsp:cNvSpPr/>
      </dsp:nvSpPr>
      <dsp:spPr>
        <a:xfrm>
          <a:off x="737320" y="836148"/>
          <a:ext cx="464280" cy="14632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3259"/>
              </a:lnTo>
              <a:lnTo>
                <a:pt x="464280" y="146325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30D375-B636-44FA-9ECD-A7593EF9834C}">
      <dsp:nvSpPr>
        <dsp:cNvPr id="0" name=""/>
        <dsp:cNvSpPr/>
      </dsp:nvSpPr>
      <dsp:spPr>
        <a:xfrm>
          <a:off x="1201601" y="1989563"/>
          <a:ext cx="4603257" cy="6196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правила учета информации об объемах производства и оборота продукции</a:t>
          </a:r>
          <a:endParaRPr lang="ru-RU" sz="1400" b="1" kern="1200" dirty="0"/>
        </a:p>
      </dsp:txBody>
      <dsp:txXfrm>
        <a:off x="1201601" y="1989563"/>
        <a:ext cx="4603257" cy="619689"/>
      </dsp:txXfrm>
    </dsp:sp>
    <dsp:sp modelId="{B0051622-5D8D-49D6-8740-BB18689FE62B}">
      <dsp:nvSpPr>
        <dsp:cNvPr id="0" name=""/>
        <dsp:cNvSpPr/>
      </dsp:nvSpPr>
      <dsp:spPr>
        <a:xfrm>
          <a:off x="737320" y="836148"/>
          <a:ext cx="464280" cy="22292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9232"/>
              </a:lnTo>
              <a:lnTo>
                <a:pt x="464280" y="222923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48076B-7722-47D2-889C-879066865306}">
      <dsp:nvSpPr>
        <dsp:cNvPr id="0" name=""/>
        <dsp:cNvSpPr/>
      </dsp:nvSpPr>
      <dsp:spPr>
        <a:xfrm>
          <a:off x="1201601" y="2746386"/>
          <a:ext cx="5238286" cy="6379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требования  к </a:t>
          </a:r>
          <a:r>
            <a:rPr lang="ru-RU" sz="1400" b="1" kern="1200" dirty="0" err="1" smtClean="0"/>
            <a:t>програмнно-аппаратным</a:t>
          </a:r>
          <a:r>
            <a:rPr lang="ru-RU" sz="1400" b="1" kern="1200" dirty="0" smtClean="0"/>
            <a:t> средствам и оснащению оборудования техническими средствами фиксации и к самим средствам фиксации</a:t>
          </a:r>
          <a:endParaRPr lang="ru-RU" sz="1400" b="1" kern="1200" dirty="0"/>
        </a:p>
      </dsp:txBody>
      <dsp:txXfrm>
        <a:off x="1201601" y="2746386"/>
        <a:ext cx="5238286" cy="63798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042D60-63A3-4649-A7FA-1C5191311350}">
      <dsp:nvSpPr>
        <dsp:cNvPr id="0" name=""/>
        <dsp:cNvSpPr/>
      </dsp:nvSpPr>
      <dsp:spPr>
        <a:xfrm>
          <a:off x="157697" y="141899"/>
          <a:ext cx="1415287" cy="871352"/>
        </a:xfrm>
        <a:prstGeom prst="right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</a:t>
          </a:r>
          <a:endParaRPr lang="ru-RU" sz="6500" kern="1200" dirty="0"/>
        </a:p>
      </dsp:txBody>
      <dsp:txXfrm>
        <a:off x="157697" y="141899"/>
        <a:ext cx="1415287" cy="871352"/>
      </dsp:txXfrm>
    </dsp:sp>
    <dsp:sp modelId="{3F0B98AA-DFA8-4CB4-92AF-8D709D75859E}">
      <dsp:nvSpPr>
        <dsp:cNvPr id="0" name=""/>
        <dsp:cNvSpPr/>
      </dsp:nvSpPr>
      <dsp:spPr>
        <a:xfrm rot="5400000">
          <a:off x="4136847" y="-2526158"/>
          <a:ext cx="1050810" cy="610312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обмен информацией должен обеспечиваться посредством информационно-телекоммуникационной сети «Интернет»</a:t>
          </a:r>
          <a:endParaRPr lang="ru-RU" sz="1700" b="1" kern="1200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136847" y="-2526158"/>
        <a:ext cx="1050810" cy="6103128"/>
      </dsp:txXfrm>
    </dsp:sp>
    <dsp:sp modelId="{0A958EF9-0581-4DEB-928C-A26E7D0E2E91}">
      <dsp:nvSpPr>
        <dsp:cNvPr id="0" name=""/>
        <dsp:cNvSpPr/>
      </dsp:nvSpPr>
      <dsp:spPr>
        <a:xfrm>
          <a:off x="144928" y="1445670"/>
          <a:ext cx="1428121" cy="871352"/>
        </a:xfrm>
        <a:prstGeom prst="rightArrow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50000"/>
                <a:satMod val="300000"/>
              </a:schemeClr>
            </a:gs>
            <a:gs pos="35000">
              <a:schemeClr val="accent3">
                <a:hueOff val="5625132"/>
                <a:satOff val="-8440"/>
                <a:lumOff val="-1373"/>
                <a:alphaOff val="0"/>
                <a:tint val="37000"/>
                <a:satMod val="30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</a:t>
          </a:r>
          <a:endParaRPr lang="ru-RU" sz="6500" kern="1200" dirty="0"/>
        </a:p>
      </dsp:txBody>
      <dsp:txXfrm>
        <a:off x="144928" y="1445670"/>
        <a:ext cx="1428121" cy="871352"/>
      </dsp:txXfrm>
    </dsp:sp>
    <dsp:sp modelId="{B49B00F8-F899-4C54-BF91-0A1269802480}">
      <dsp:nvSpPr>
        <dsp:cNvPr id="0" name=""/>
        <dsp:cNvSpPr/>
      </dsp:nvSpPr>
      <dsp:spPr>
        <a:xfrm rot="5400000">
          <a:off x="4161253" y="-1218979"/>
          <a:ext cx="942923" cy="60217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7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подтверждение подлинности информации, передаваемой в единую информационную систему, должно обеспечиваться путем применения электронной подписи</a:t>
          </a:r>
        </a:p>
      </dsp:txBody>
      <dsp:txXfrm rot="5400000">
        <a:off x="4161253" y="-1218979"/>
        <a:ext cx="942923" cy="6021777"/>
      </dsp:txXfrm>
    </dsp:sp>
    <dsp:sp modelId="{BF652AD2-B8FE-4CB9-BA6F-C206F1C937BA}">
      <dsp:nvSpPr>
        <dsp:cNvPr id="0" name=""/>
        <dsp:cNvSpPr/>
      </dsp:nvSpPr>
      <dsp:spPr>
        <a:xfrm>
          <a:off x="139202" y="2888143"/>
          <a:ext cx="1439573" cy="871352"/>
        </a:xfrm>
        <a:prstGeom prst="rightArrow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</a:t>
          </a:r>
          <a:endParaRPr lang="ru-RU" sz="6500" kern="1200" dirty="0"/>
        </a:p>
      </dsp:txBody>
      <dsp:txXfrm>
        <a:off x="139202" y="2888143"/>
        <a:ext cx="1439573" cy="871352"/>
      </dsp:txXfrm>
    </dsp:sp>
    <dsp:sp modelId="{65F9A05D-7F5D-4385-ACF1-5F8990FED81C}">
      <dsp:nvSpPr>
        <dsp:cNvPr id="0" name=""/>
        <dsp:cNvSpPr/>
      </dsp:nvSpPr>
      <dsp:spPr>
        <a:xfrm rot="5400000">
          <a:off x="3962483" y="233714"/>
          <a:ext cx="1340465" cy="60013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программно-аппаратные средства должны располагаться по месту нахождения каждого обособленного подразделения (по месту осуществления деятельности) организации, сельскохозяйственного товаропроизводителя, индивидуального предпринимателя</a:t>
          </a:r>
        </a:p>
      </dsp:txBody>
      <dsp:txXfrm rot="5400000">
        <a:off x="3962483" y="233714"/>
        <a:ext cx="1340465" cy="6001333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F2A956-FA2F-4FDF-BB0D-5ABF8919BB05}">
      <dsp:nvSpPr>
        <dsp:cNvPr id="0" name=""/>
        <dsp:cNvSpPr/>
      </dsp:nvSpPr>
      <dsp:spPr>
        <a:xfrm rot="10800000">
          <a:off x="288055" y="134564"/>
          <a:ext cx="8029376" cy="703770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9129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заявка о фиксации в единой информационной системе информации о  розничной продаже (возврате) алкогольной продукции</a:t>
          </a:r>
          <a:endParaRPr lang="ru-RU" sz="19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88055" y="134564"/>
        <a:ext cx="8029376" cy="703770"/>
      </dsp:txXfrm>
    </dsp:sp>
    <dsp:sp modelId="{0EB821C9-3F56-48B4-8F65-299BC7EBEEC5}">
      <dsp:nvSpPr>
        <dsp:cNvPr id="0" name=""/>
        <dsp:cNvSpPr/>
      </dsp:nvSpPr>
      <dsp:spPr>
        <a:xfrm>
          <a:off x="39693" y="209182"/>
          <a:ext cx="601934" cy="60779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11C0C24-A81C-4B85-A637-44D4B265A4D1}">
      <dsp:nvSpPr>
        <dsp:cNvPr id="0" name=""/>
        <dsp:cNvSpPr/>
      </dsp:nvSpPr>
      <dsp:spPr>
        <a:xfrm rot="10800000">
          <a:off x="144026" y="1205888"/>
          <a:ext cx="8173405" cy="77275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9129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заявка о фиксации информации о выявленных излишках алкогольной продукции в рамках поштучного учета алкогольной продукции</a:t>
          </a:r>
          <a:endParaRPr lang="ru-RU" sz="1900" b="1" kern="1200" dirty="0"/>
        </a:p>
      </dsp:txBody>
      <dsp:txXfrm rot="10800000">
        <a:off x="144026" y="1205888"/>
        <a:ext cx="8173405" cy="772758"/>
      </dsp:txXfrm>
    </dsp:sp>
    <dsp:sp modelId="{40F32380-CA4F-4C08-A990-28CA9B9DB1CB}">
      <dsp:nvSpPr>
        <dsp:cNvPr id="0" name=""/>
        <dsp:cNvSpPr/>
      </dsp:nvSpPr>
      <dsp:spPr>
        <a:xfrm>
          <a:off x="30741" y="1205888"/>
          <a:ext cx="629541" cy="67004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B2F670D-CBE8-4F85-B976-45C3A7F754A7}">
      <dsp:nvSpPr>
        <dsp:cNvPr id="0" name=""/>
        <dsp:cNvSpPr/>
      </dsp:nvSpPr>
      <dsp:spPr>
        <a:xfrm rot="10800000">
          <a:off x="288055" y="2190203"/>
          <a:ext cx="8029376" cy="90570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9129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заявка о фиксации информации о выявленной недостаче алкогольной продукции в рамках поштучного учета алкогольной продукции</a:t>
          </a:r>
          <a:endParaRPr lang="ru-RU" sz="1900" kern="1200" dirty="0"/>
        </a:p>
      </dsp:txBody>
      <dsp:txXfrm rot="10800000">
        <a:off x="288055" y="2190203"/>
        <a:ext cx="8029376" cy="905707"/>
      </dsp:txXfrm>
    </dsp:sp>
    <dsp:sp modelId="{1943E5B9-2BFC-4B0E-B3C5-9CF3926347EB}">
      <dsp:nvSpPr>
        <dsp:cNvPr id="0" name=""/>
        <dsp:cNvSpPr/>
      </dsp:nvSpPr>
      <dsp:spPr>
        <a:xfrm>
          <a:off x="39703" y="2313489"/>
          <a:ext cx="724499" cy="75456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D8D8B95-836E-45EE-A249-F5460E35D6DB}">
      <dsp:nvSpPr>
        <dsp:cNvPr id="0" name=""/>
        <dsp:cNvSpPr/>
      </dsp:nvSpPr>
      <dsp:spPr>
        <a:xfrm rot="10800000">
          <a:off x="287945" y="3441644"/>
          <a:ext cx="8029486" cy="112773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9129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заявка о фиксации сведений о перегрузе (об отмене перегруза) товара при поставке (в том числе возврате), внутреннем перемещении этилового спирта, алкогольной  </a:t>
          </a:r>
          <a:br>
            <a:rPr lang="ru-RU" sz="1900" kern="1200" dirty="0" smtClean="0"/>
          </a:br>
          <a:r>
            <a:rPr lang="ru-RU" sz="1900" kern="1200" dirty="0" smtClean="0"/>
            <a:t>и спиртосодержащей продукции</a:t>
          </a:r>
          <a:endParaRPr lang="ru-RU" sz="1900" kern="1200" dirty="0"/>
        </a:p>
      </dsp:txBody>
      <dsp:txXfrm rot="10800000">
        <a:off x="287945" y="3441644"/>
        <a:ext cx="8029486" cy="1127731"/>
      </dsp:txXfrm>
    </dsp:sp>
    <dsp:sp modelId="{2C2DFE85-B302-424B-BD26-308AB083403D}">
      <dsp:nvSpPr>
        <dsp:cNvPr id="0" name=""/>
        <dsp:cNvSpPr/>
      </dsp:nvSpPr>
      <dsp:spPr>
        <a:xfrm>
          <a:off x="0" y="3650361"/>
          <a:ext cx="881997" cy="907344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042D60-63A3-4649-A7FA-1C5191311350}">
      <dsp:nvSpPr>
        <dsp:cNvPr id="0" name=""/>
        <dsp:cNvSpPr/>
      </dsp:nvSpPr>
      <dsp:spPr>
        <a:xfrm rot="5400000">
          <a:off x="-220028" y="367323"/>
          <a:ext cx="1466854" cy="102679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 </a:t>
          </a:r>
          <a:endParaRPr lang="ru-RU" sz="2800" kern="1200" dirty="0"/>
        </a:p>
      </dsp:txBody>
      <dsp:txXfrm rot="5400000">
        <a:off x="-220028" y="367323"/>
        <a:ext cx="1466854" cy="1026797"/>
      </dsp:txXfrm>
    </dsp:sp>
    <dsp:sp modelId="{3F0B98AA-DFA8-4CB4-92AF-8D709D75859E}">
      <dsp:nvSpPr>
        <dsp:cNvPr id="0" name=""/>
        <dsp:cNvSpPr/>
      </dsp:nvSpPr>
      <dsp:spPr>
        <a:xfrm rot="5400000">
          <a:off x="3854703" y="-2824505"/>
          <a:ext cx="1238271" cy="68940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latin typeface="Times New Roman" pitchFamily="18" charset="0"/>
              <a:cs typeface="Times New Roman" pitchFamily="18" charset="0"/>
            </a:rPr>
            <a:t>Заявление подается организацией в электронном виде посредством единой информационной системы, федеральной государственной информационной системы «Единый портал государственных и муниципальных услуг (функций), официального сайта Федеральной службы по регулированию алкогольного рынка в информационно-телекоммуникационной сети «Интернет».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854703" y="-2824505"/>
        <a:ext cx="1238271" cy="6894082"/>
      </dsp:txXfrm>
    </dsp:sp>
    <dsp:sp modelId="{FCA0E27A-2374-408A-A4AF-BF8049774DD4}">
      <dsp:nvSpPr>
        <dsp:cNvPr id="0" name=""/>
        <dsp:cNvSpPr/>
      </dsp:nvSpPr>
      <dsp:spPr>
        <a:xfrm rot="5400000">
          <a:off x="-220028" y="1646037"/>
          <a:ext cx="1466854" cy="1026797"/>
        </a:xfrm>
        <a:prstGeom prst="chevron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50000"/>
                <a:satMod val="300000"/>
              </a:schemeClr>
            </a:gs>
            <a:gs pos="35000">
              <a:schemeClr val="accent3">
                <a:hueOff val="5625132"/>
                <a:satOff val="-8440"/>
                <a:lumOff val="-1373"/>
                <a:alphaOff val="0"/>
                <a:tint val="37000"/>
                <a:satMod val="30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 </a:t>
          </a:r>
          <a:endParaRPr lang="ru-RU" sz="2800" kern="1200" dirty="0"/>
        </a:p>
      </dsp:txBody>
      <dsp:txXfrm rot="5400000">
        <a:off x="-220028" y="1646037"/>
        <a:ext cx="1466854" cy="1026797"/>
      </dsp:txXfrm>
    </dsp:sp>
    <dsp:sp modelId="{328423A8-DD7D-481D-8200-C8648DFF0B47}">
      <dsp:nvSpPr>
        <dsp:cNvPr id="0" name=""/>
        <dsp:cNvSpPr/>
      </dsp:nvSpPr>
      <dsp:spPr>
        <a:xfrm rot="5400000">
          <a:off x="3997111" y="-1544304"/>
          <a:ext cx="953455" cy="68940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latin typeface="Times New Roman" pitchFamily="18" charset="0"/>
              <a:cs typeface="Times New Roman" pitchFamily="18" charset="0"/>
            </a:rPr>
            <a:t>К заявлению прилагаются документы, подтверждающие обоснованность уточнения информации, содержащейся в единой информационной системе, или их копии, заверенные организацией.</a:t>
          </a:r>
          <a:endParaRPr lang="ru-RU" sz="1400" b="1" i="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997111" y="-1544304"/>
        <a:ext cx="953455" cy="6894082"/>
      </dsp:txXfrm>
    </dsp:sp>
    <dsp:sp modelId="{ED8AB6C8-1A87-4098-81A5-B9A0A1641FF4}">
      <dsp:nvSpPr>
        <dsp:cNvPr id="0" name=""/>
        <dsp:cNvSpPr/>
      </dsp:nvSpPr>
      <dsp:spPr>
        <a:xfrm rot="5400000">
          <a:off x="-220028" y="2924750"/>
          <a:ext cx="1466854" cy="1026797"/>
        </a:xfrm>
        <a:prstGeom prst="chevron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 </a:t>
          </a:r>
          <a:endParaRPr lang="ru-RU" sz="2800" kern="1200" dirty="0"/>
        </a:p>
      </dsp:txBody>
      <dsp:txXfrm rot="5400000">
        <a:off x="-220028" y="2924750"/>
        <a:ext cx="1466854" cy="1026797"/>
      </dsp:txXfrm>
    </dsp:sp>
    <dsp:sp modelId="{0FE71677-9048-469B-B1C6-016A5ECB4633}">
      <dsp:nvSpPr>
        <dsp:cNvPr id="0" name=""/>
        <dsp:cNvSpPr/>
      </dsp:nvSpPr>
      <dsp:spPr>
        <a:xfrm rot="5400000">
          <a:off x="4041985" y="-265591"/>
          <a:ext cx="863706" cy="68940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latin typeface="Times New Roman" pitchFamily="18" charset="0"/>
              <a:cs typeface="Times New Roman" pitchFamily="18" charset="0"/>
            </a:rPr>
            <a:t>Заявление и документы должны быть подписаны квалифицированной электронной подписью, выданной в соответствии с требованиями Федерального закона «Об электронной подписи».</a:t>
          </a:r>
          <a:endParaRPr lang="ru-RU" sz="1400" b="1" i="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041985" y="-265591"/>
        <a:ext cx="863706" cy="6894082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F2A956-FA2F-4FDF-BB0D-5ABF8919BB05}">
      <dsp:nvSpPr>
        <dsp:cNvPr id="0" name=""/>
        <dsp:cNvSpPr/>
      </dsp:nvSpPr>
      <dsp:spPr>
        <a:xfrm rot="10800000">
          <a:off x="25" y="216029"/>
          <a:ext cx="7952549" cy="211213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96301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i="0" u="none" kern="1200" dirty="0" smtClean="0">
              <a:latin typeface="Times New Roman" pitchFamily="18" charset="0"/>
              <a:cs typeface="Times New Roman" pitchFamily="18" charset="0"/>
            </a:rPr>
            <a:t>выявления Управлением или уполномоченным таможенным органом,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недостоверной и (или) искаженной информации в прилагаемых к заявлению документах, представленных организацией, сельскохозяйственным товаропроизводителем или индивидуальным предпринимателем по сведениям за отчетный (проверяемый) период, которые необходимо скорректировать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5" y="216029"/>
        <a:ext cx="7952549" cy="2112133"/>
      </dsp:txXfrm>
    </dsp:sp>
    <dsp:sp modelId="{0EB821C9-3F56-48B4-8F65-299BC7EBEEC5}">
      <dsp:nvSpPr>
        <dsp:cNvPr id="0" name=""/>
        <dsp:cNvSpPr/>
      </dsp:nvSpPr>
      <dsp:spPr>
        <a:xfrm>
          <a:off x="360026" y="648081"/>
          <a:ext cx="994158" cy="10697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879DA96-323B-480C-ADCE-D6B9FE90A7E8}">
      <dsp:nvSpPr>
        <dsp:cNvPr id="0" name=""/>
        <dsp:cNvSpPr/>
      </dsp:nvSpPr>
      <dsp:spPr>
        <a:xfrm rot="10800000">
          <a:off x="72013" y="2448282"/>
          <a:ext cx="7888996" cy="197393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96301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наличия сведений о проверке в отношении заявителя, проводимой налоговыми органами, органами исполнительной власти субъектов Российской Федерации, уполномоченными в области лицензионного контроля за розничной продажей алкогольной продукции, Федеральной службой по регулированию алкогольного рынка, ее территориальными органами на момент подачи заявления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72013" y="2448282"/>
        <a:ext cx="7888996" cy="1973939"/>
      </dsp:txXfrm>
    </dsp:sp>
    <dsp:sp modelId="{C74B7469-C7F6-41CE-B0E6-39C45D4CA8DC}">
      <dsp:nvSpPr>
        <dsp:cNvPr id="0" name=""/>
        <dsp:cNvSpPr/>
      </dsp:nvSpPr>
      <dsp:spPr>
        <a:xfrm>
          <a:off x="360040" y="2880334"/>
          <a:ext cx="970584" cy="105123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042D60-63A3-4649-A7FA-1C5191311350}">
      <dsp:nvSpPr>
        <dsp:cNvPr id="0" name=""/>
        <dsp:cNvSpPr/>
      </dsp:nvSpPr>
      <dsp:spPr>
        <a:xfrm rot="5400000">
          <a:off x="-234022" y="317732"/>
          <a:ext cx="1560148" cy="109210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 </a:t>
          </a:r>
          <a:endParaRPr lang="ru-RU" sz="3000" kern="1200" dirty="0"/>
        </a:p>
      </dsp:txBody>
      <dsp:txXfrm rot="5400000">
        <a:off x="-234022" y="317732"/>
        <a:ext cx="1560148" cy="1092103"/>
      </dsp:txXfrm>
    </dsp:sp>
    <dsp:sp modelId="{3F0B98AA-DFA8-4CB4-92AF-8D709D75859E}">
      <dsp:nvSpPr>
        <dsp:cNvPr id="0" name=""/>
        <dsp:cNvSpPr/>
      </dsp:nvSpPr>
      <dsp:spPr>
        <a:xfrm rot="5400000">
          <a:off x="3742468" y="-2643849"/>
          <a:ext cx="1168005" cy="6468736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 15.01.2021 постановка на баланс 2 регистра алкогольной продукции только с основанием «Пересортица».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 01.04.2021 перенос маркированной алкогольной продукции в торговый зал только  с целью погашения отрицательных остатков.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742468" y="-2643849"/>
        <a:ext cx="1168005" cy="6468736"/>
      </dsp:txXfrm>
    </dsp:sp>
    <dsp:sp modelId="{FCA0E27A-2374-408A-A4AF-BF8049774DD4}">
      <dsp:nvSpPr>
        <dsp:cNvPr id="0" name=""/>
        <dsp:cNvSpPr/>
      </dsp:nvSpPr>
      <dsp:spPr>
        <a:xfrm rot="5400000">
          <a:off x="-234022" y="1818194"/>
          <a:ext cx="1560148" cy="1092103"/>
        </a:xfrm>
        <a:prstGeom prst="chevron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 </a:t>
          </a:r>
          <a:endParaRPr lang="ru-RU" sz="3000" kern="1200" dirty="0"/>
        </a:p>
      </dsp:txBody>
      <dsp:txXfrm rot="5400000">
        <a:off x="-234022" y="1818194"/>
        <a:ext cx="1560148" cy="1092103"/>
      </dsp:txXfrm>
    </dsp:sp>
    <dsp:sp modelId="{328423A8-DD7D-481D-8200-C8648DFF0B47}">
      <dsp:nvSpPr>
        <dsp:cNvPr id="0" name=""/>
        <dsp:cNvSpPr/>
      </dsp:nvSpPr>
      <dsp:spPr>
        <a:xfrm rot="5400000">
          <a:off x="3807456" y="-1143144"/>
          <a:ext cx="1014096" cy="6468736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 01.08.2021 вводится полный запрет перевода на 2 регистр маркированной алкогольной продукции.</a:t>
          </a:r>
          <a:endParaRPr lang="ru-RU" sz="1600" b="1" i="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807456" y="-1143144"/>
        <a:ext cx="1014096" cy="6468736"/>
      </dsp:txXfrm>
    </dsp:sp>
    <dsp:sp modelId="{ED8AB6C8-1A87-4098-81A5-B9A0A1641FF4}">
      <dsp:nvSpPr>
        <dsp:cNvPr id="0" name=""/>
        <dsp:cNvSpPr/>
      </dsp:nvSpPr>
      <dsp:spPr>
        <a:xfrm rot="5400000">
          <a:off x="-234022" y="3274288"/>
          <a:ext cx="1560148" cy="1092103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 </a:t>
          </a:r>
          <a:endParaRPr lang="ru-RU" sz="3000" kern="1200" dirty="0"/>
        </a:p>
      </dsp:txBody>
      <dsp:txXfrm rot="5400000">
        <a:off x="-234022" y="3274288"/>
        <a:ext cx="1560148" cy="1092103"/>
      </dsp:txXfrm>
    </dsp:sp>
    <dsp:sp modelId="{0FE71677-9048-469B-B1C6-016A5ECB4633}">
      <dsp:nvSpPr>
        <dsp:cNvPr id="0" name=""/>
        <dsp:cNvSpPr/>
      </dsp:nvSpPr>
      <dsp:spPr>
        <a:xfrm rot="5400000">
          <a:off x="3609844" y="422621"/>
          <a:ext cx="1409320" cy="6468736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 2021 года не требуется ведение журнала учёта розничных продаж. </a:t>
          </a:r>
          <a:endParaRPr lang="ru-RU" sz="1600" b="1" i="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609844" y="422621"/>
        <a:ext cx="1409320" cy="6468736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F2A956-FA2F-4FDF-BB0D-5ABF8919BB05}">
      <dsp:nvSpPr>
        <dsp:cNvPr id="0" name=""/>
        <dsp:cNvSpPr/>
      </dsp:nvSpPr>
      <dsp:spPr>
        <a:xfrm rot="10800000">
          <a:off x="251552" y="290323"/>
          <a:ext cx="8029376" cy="1005526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27499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Обязательный переход с 01.06.2021 всех участников алкогольного рынка на УТМ 4.2.0</a:t>
          </a:r>
          <a:endParaRPr lang="ru-RU" sz="19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51552" y="290323"/>
        <a:ext cx="8029376" cy="1005526"/>
      </dsp:txXfrm>
    </dsp:sp>
    <dsp:sp modelId="{0EB821C9-3F56-48B4-8F65-299BC7EBEEC5}">
      <dsp:nvSpPr>
        <dsp:cNvPr id="0" name=""/>
        <dsp:cNvSpPr/>
      </dsp:nvSpPr>
      <dsp:spPr>
        <a:xfrm>
          <a:off x="1360" y="290323"/>
          <a:ext cx="860026" cy="8684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11C0C24-A81C-4B85-A637-44D4B265A4D1}">
      <dsp:nvSpPr>
        <dsp:cNvPr id="0" name=""/>
        <dsp:cNvSpPr/>
      </dsp:nvSpPr>
      <dsp:spPr>
        <a:xfrm rot="10800000">
          <a:off x="107522" y="1872943"/>
          <a:ext cx="8173405" cy="1104094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27499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Отключение с 02.06.2021 года приёма заявок на фиксацию ТТН, отправленных в УТМ версии 3.0.8. По ТТН отправленным ранее 01.06.2021 завершение документооборота в формате поступивших накладных.</a:t>
          </a:r>
          <a:endParaRPr lang="ru-RU" sz="1900" kern="1200" dirty="0"/>
        </a:p>
      </dsp:txBody>
      <dsp:txXfrm rot="10800000">
        <a:off x="107522" y="1872943"/>
        <a:ext cx="8173405" cy="1104094"/>
      </dsp:txXfrm>
    </dsp:sp>
    <dsp:sp modelId="{40F32380-CA4F-4C08-A990-28CA9B9DB1CB}">
      <dsp:nvSpPr>
        <dsp:cNvPr id="0" name=""/>
        <dsp:cNvSpPr/>
      </dsp:nvSpPr>
      <dsp:spPr>
        <a:xfrm>
          <a:off x="1374" y="1944871"/>
          <a:ext cx="899470" cy="95734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B2F670D-CBE8-4F85-B976-45C3A7F754A7}">
      <dsp:nvSpPr>
        <dsp:cNvPr id="0" name=""/>
        <dsp:cNvSpPr/>
      </dsp:nvSpPr>
      <dsp:spPr>
        <a:xfrm rot="10800000">
          <a:off x="251552" y="3599447"/>
          <a:ext cx="8029376" cy="941753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27499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 01.06.2021 техническая поддержка по вопросам использования УТМ версии ниже 4.2.0 не оказывается. </a:t>
          </a:r>
          <a:endParaRPr lang="ru-RU" sz="1900" kern="1200" dirty="0"/>
        </a:p>
      </dsp:txBody>
      <dsp:txXfrm rot="10800000">
        <a:off x="251552" y="3599447"/>
        <a:ext cx="8029376" cy="941753"/>
      </dsp:txXfrm>
    </dsp:sp>
    <dsp:sp modelId="{1943E5B9-2BFC-4B0E-B3C5-9CF3926347EB}">
      <dsp:nvSpPr>
        <dsp:cNvPr id="0" name=""/>
        <dsp:cNvSpPr/>
      </dsp:nvSpPr>
      <dsp:spPr>
        <a:xfrm>
          <a:off x="0" y="3599447"/>
          <a:ext cx="1035144" cy="107809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042D60-63A3-4649-A7FA-1C5191311350}">
      <dsp:nvSpPr>
        <dsp:cNvPr id="0" name=""/>
        <dsp:cNvSpPr/>
      </dsp:nvSpPr>
      <dsp:spPr>
        <a:xfrm rot="5400000">
          <a:off x="-96341" y="314786"/>
          <a:ext cx="642275" cy="4495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 </a:t>
          </a:r>
          <a:endParaRPr lang="ru-RU" sz="1200" kern="1200" dirty="0"/>
        </a:p>
      </dsp:txBody>
      <dsp:txXfrm rot="5400000">
        <a:off x="-96341" y="314786"/>
        <a:ext cx="642275" cy="449592"/>
      </dsp:txXfrm>
    </dsp:sp>
    <dsp:sp modelId="{3F0B98AA-DFA8-4CB4-92AF-8D709D75859E}">
      <dsp:nvSpPr>
        <dsp:cNvPr id="0" name=""/>
        <dsp:cNvSpPr/>
      </dsp:nvSpPr>
      <dsp:spPr>
        <a:xfrm rot="5400000">
          <a:off x="3929061" y="-3452474"/>
          <a:ext cx="800382" cy="7759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/>
            <a:t>обеспечить обучение и регулярную переподготовку специалистов, осуществляющих фиксацию информации об отгрузке, закупке и розничной продаже алкогольной продукции в единой информационной системе;</a:t>
          </a:r>
          <a:endParaRPr lang="ru-RU" sz="13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929061" y="-3452474"/>
        <a:ext cx="800382" cy="7759319"/>
      </dsp:txXfrm>
    </dsp:sp>
    <dsp:sp modelId="{FCA0E27A-2374-408A-A4AF-BF8049774DD4}">
      <dsp:nvSpPr>
        <dsp:cNvPr id="0" name=""/>
        <dsp:cNvSpPr/>
      </dsp:nvSpPr>
      <dsp:spPr>
        <a:xfrm rot="5400000">
          <a:off x="-96341" y="1143229"/>
          <a:ext cx="642275" cy="4495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 </a:t>
          </a:r>
          <a:endParaRPr lang="ru-RU" sz="1200" kern="1200" dirty="0"/>
        </a:p>
      </dsp:txBody>
      <dsp:txXfrm rot="5400000">
        <a:off x="-96341" y="1143229"/>
        <a:ext cx="642275" cy="449592"/>
      </dsp:txXfrm>
    </dsp:sp>
    <dsp:sp modelId="{328423A8-DD7D-481D-8200-C8648DFF0B47}">
      <dsp:nvSpPr>
        <dsp:cNvPr id="0" name=""/>
        <dsp:cNvSpPr/>
      </dsp:nvSpPr>
      <dsp:spPr>
        <a:xfrm rot="5400000">
          <a:off x="3865099" y="-2623864"/>
          <a:ext cx="928306" cy="7759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/>
            <a:t>своевременно отслеживать изменения, вносимые в нормативные правовые акты, регулирующие порядок учета объемов оборота и розничной продажи алкогольной продукции;</a:t>
          </a:r>
          <a:endParaRPr lang="ru-RU" sz="1300" b="1" i="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865099" y="-2623864"/>
        <a:ext cx="928306" cy="7759319"/>
      </dsp:txXfrm>
    </dsp:sp>
    <dsp:sp modelId="{ED8AB6C8-1A87-4098-81A5-B9A0A1641FF4}">
      <dsp:nvSpPr>
        <dsp:cNvPr id="0" name=""/>
        <dsp:cNvSpPr/>
      </dsp:nvSpPr>
      <dsp:spPr>
        <a:xfrm rot="5400000">
          <a:off x="-96341" y="1827180"/>
          <a:ext cx="642275" cy="4495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 </a:t>
          </a:r>
          <a:endParaRPr lang="ru-RU" sz="1200" kern="1200" dirty="0"/>
        </a:p>
      </dsp:txBody>
      <dsp:txXfrm rot="5400000">
        <a:off x="-96341" y="1827180"/>
        <a:ext cx="642275" cy="449592"/>
      </dsp:txXfrm>
    </dsp:sp>
    <dsp:sp modelId="{0FE71677-9048-469B-B1C6-016A5ECB4633}">
      <dsp:nvSpPr>
        <dsp:cNvPr id="0" name=""/>
        <dsp:cNvSpPr/>
      </dsp:nvSpPr>
      <dsp:spPr>
        <a:xfrm rot="5400000">
          <a:off x="4040208" y="-1940081"/>
          <a:ext cx="578087" cy="7759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/>
            <a:t>использовать в работе актуальную версию Технической документации к УТМ, доступную в Личном кабинете на портале </a:t>
          </a:r>
          <a:r>
            <a:rPr lang="ru-RU" sz="1300" b="0" i="0" u="none" kern="1200" dirty="0" err="1" smtClean="0"/>
            <a:t>www.egais.ru</a:t>
          </a:r>
          <a:r>
            <a:rPr lang="ru-RU" sz="1300" b="0" i="0" u="none" kern="1200" dirty="0" smtClean="0"/>
            <a:t> в разделе «Транспортный модуль»;</a:t>
          </a:r>
          <a:endParaRPr lang="ru-RU" sz="1300" b="1" i="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040208" y="-1940081"/>
        <a:ext cx="578087" cy="7759319"/>
      </dsp:txXfrm>
    </dsp:sp>
    <dsp:sp modelId="{75104747-EBCC-4387-B543-607F8174BF29}">
      <dsp:nvSpPr>
        <dsp:cNvPr id="0" name=""/>
        <dsp:cNvSpPr/>
      </dsp:nvSpPr>
      <dsp:spPr>
        <a:xfrm rot="5400000">
          <a:off x="-96341" y="2496425"/>
          <a:ext cx="642275" cy="4495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96341" y="2496425"/>
        <a:ext cx="642275" cy="449592"/>
      </dsp:txXfrm>
    </dsp:sp>
    <dsp:sp modelId="{A2D05E87-84FD-4F86-98A7-4F74A0F7DDB8}">
      <dsp:nvSpPr>
        <dsp:cNvPr id="0" name=""/>
        <dsp:cNvSpPr/>
      </dsp:nvSpPr>
      <dsp:spPr>
        <a:xfrm rot="5400000">
          <a:off x="4024296" y="-1270835"/>
          <a:ext cx="609911" cy="7759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300" b="0" i="0" u="none" kern="1200" dirty="0" smtClean="0"/>
            <a:t>использовать в работе информацию, размещаемую </a:t>
          </a:r>
          <a:r>
            <a:rPr lang="ru-RU" sz="1300" b="0" i="0" u="none" kern="1200" dirty="0" err="1" smtClean="0"/>
            <a:t>Росалкогольрегулированием</a:t>
          </a:r>
          <a:r>
            <a:rPr lang="ru-RU" sz="1300" b="0" i="0" u="none" kern="1200" dirty="0" smtClean="0"/>
            <a:t> на официальном </a:t>
          </a:r>
          <a:r>
            <a:rPr lang="ru-RU" sz="1300" b="0" i="0" u="none" kern="1200" dirty="0" err="1" smtClean="0"/>
            <a:t>интернет-порталае</a:t>
          </a:r>
          <a:r>
            <a:rPr lang="ru-RU" sz="1300" b="0" i="0" u="none" kern="1200" dirty="0" smtClean="0"/>
            <a:t>: </a:t>
          </a:r>
          <a:r>
            <a:rPr lang="ru-RU" sz="1300" b="0" i="0" kern="1200" dirty="0" smtClean="0">
              <a:hlinkClick xmlns:r="http://schemas.openxmlformats.org/officeDocument/2006/relationships" r:id=""/>
            </a:rPr>
            <a:t>https://egais.ru</a:t>
          </a:r>
          <a:r>
            <a:rPr lang="ru-RU" sz="1300" b="0" i="0" kern="1200" dirty="0" smtClean="0"/>
            <a:t>;</a:t>
          </a:r>
          <a:endParaRPr lang="ru-RU" sz="1300" b="0" i="0" u="none" kern="1200" dirty="0" smtClean="0">
            <a:latin typeface="Times New Roman" pitchFamily="18" charset="0"/>
            <a:cs typeface="Times New Roman" pitchFamily="18" charset="0"/>
          </a:endParaRPr>
        </a:p>
      </dsp:txBody>
      <dsp:txXfrm rot="5400000">
        <a:off x="4024296" y="-1270835"/>
        <a:ext cx="609911" cy="7759319"/>
      </dsp:txXfrm>
    </dsp:sp>
    <dsp:sp modelId="{6CA1F081-944B-4C84-B7F1-3D7E5D5C12F2}">
      <dsp:nvSpPr>
        <dsp:cNvPr id="0" name=""/>
        <dsp:cNvSpPr/>
      </dsp:nvSpPr>
      <dsp:spPr>
        <a:xfrm rot="5400000">
          <a:off x="-96341" y="3131632"/>
          <a:ext cx="642275" cy="4495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96341" y="3131632"/>
        <a:ext cx="642275" cy="449592"/>
      </dsp:txXfrm>
    </dsp:sp>
    <dsp:sp modelId="{EF686B53-D61D-41BA-B81F-939BE41B4B26}">
      <dsp:nvSpPr>
        <dsp:cNvPr id="0" name=""/>
        <dsp:cNvSpPr/>
      </dsp:nvSpPr>
      <dsp:spPr>
        <a:xfrm rot="5400000">
          <a:off x="4058335" y="-604080"/>
          <a:ext cx="541833" cy="7759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300" b="0" i="0" u="none" kern="1200" dirty="0" smtClean="0"/>
            <a:t>усилить контроль со стороны руководителей организаций, за исполнением должностных обязанностей сотрудниками;</a:t>
          </a:r>
          <a:endParaRPr lang="ru-RU" sz="13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058335" y="-604080"/>
        <a:ext cx="541833" cy="7759319"/>
      </dsp:txXfrm>
    </dsp:sp>
    <dsp:sp modelId="{60E13BBE-0991-4990-B5AE-3A697DB77A9F}">
      <dsp:nvSpPr>
        <dsp:cNvPr id="0" name=""/>
        <dsp:cNvSpPr/>
      </dsp:nvSpPr>
      <dsp:spPr>
        <a:xfrm rot="5400000">
          <a:off x="-96341" y="3704661"/>
          <a:ext cx="642275" cy="4495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96341" y="3704661"/>
        <a:ext cx="642275" cy="449592"/>
      </dsp:txXfrm>
    </dsp:sp>
    <dsp:sp modelId="{09FD0746-8BA0-472D-A837-9490A5481F93}">
      <dsp:nvSpPr>
        <dsp:cNvPr id="0" name=""/>
        <dsp:cNvSpPr/>
      </dsp:nvSpPr>
      <dsp:spPr>
        <a:xfrm rot="5400000">
          <a:off x="4120512" y="-62599"/>
          <a:ext cx="417479" cy="7759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/>
            <a:t>обеспечить техническую возможность по фиксации информации в единой информационной системе, своевременное внесение изменений в случае выявления фиксации недостоверной информации;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20512" y="-62599"/>
        <a:ext cx="417479" cy="7759319"/>
      </dsp:txXfrm>
    </dsp:sp>
    <dsp:sp modelId="{80C3017E-8F66-4F6F-B14B-2E0890205746}">
      <dsp:nvSpPr>
        <dsp:cNvPr id="0" name=""/>
        <dsp:cNvSpPr/>
      </dsp:nvSpPr>
      <dsp:spPr>
        <a:xfrm rot="5400000">
          <a:off x="-96341" y="4395624"/>
          <a:ext cx="642275" cy="4495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96341" y="4395624"/>
        <a:ext cx="642275" cy="449592"/>
      </dsp:txXfrm>
    </dsp:sp>
    <dsp:sp modelId="{31C8B288-B188-484D-ABC7-6D226B4A82E0}">
      <dsp:nvSpPr>
        <dsp:cNvPr id="0" name=""/>
        <dsp:cNvSpPr/>
      </dsp:nvSpPr>
      <dsp:spPr>
        <a:xfrm rot="5400000">
          <a:off x="4002579" y="628363"/>
          <a:ext cx="653346" cy="7759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/>
            <a:t>обеспечить надлежащее техническое состояние средств фиксации и передачи информации в единую информационную систему, своевременное обновление версий единой информационной системы и  своевременную активацию сертификата ключа проверки электронной подписи.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002579" y="628363"/>
        <a:ext cx="653346" cy="775931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E4F060-1282-46B4-86B6-074833880B78}">
      <dsp:nvSpPr>
        <dsp:cNvPr id="0" name=""/>
        <dsp:cNvSpPr/>
      </dsp:nvSpPr>
      <dsp:spPr>
        <a:xfrm>
          <a:off x="0" y="0"/>
          <a:ext cx="7841529" cy="633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Приказом № 397 от  17.12.2020</a:t>
          </a:r>
          <a:r>
            <a:rPr lang="en-US" sz="2100" b="1" kern="1200" dirty="0" smtClean="0"/>
            <a:t/>
          </a:r>
          <a:br>
            <a:rPr lang="en-US" sz="2100" b="1" kern="1200" dirty="0" smtClean="0"/>
          </a:br>
          <a:r>
            <a:rPr lang="ru-RU" sz="2100" b="1" kern="1200" dirty="0" smtClean="0"/>
            <a:t> утверждены</a:t>
          </a:r>
          <a:endParaRPr lang="ru-RU" sz="2100" b="1" kern="1200" dirty="0"/>
        </a:p>
      </dsp:txBody>
      <dsp:txXfrm>
        <a:off x="0" y="0"/>
        <a:ext cx="7841529" cy="633937"/>
      </dsp:txXfrm>
    </dsp:sp>
    <dsp:sp modelId="{C98C921D-C5EF-47AD-A378-005A13EA4EF6}">
      <dsp:nvSpPr>
        <dsp:cNvPr id="0" name=""/>
        <dsp:cNvSpPr/>
      </dsp:nvSpPr>
      <dsp:spPr>
        <a:xfrm>
          <a:off x="3671" y="763151"/>
          <a:ext cx="7841529" cy="633937"/>
        </a:xfrm>
        <a:prstGeom prst="roundRect">
          <a:avLst>
            <a:gd name="adj" fmla="val 10000"/>
          </a:avLst>
        </a:prstGeom>
        <a:noFill/>
        <a:ln cmpd="sng">
          <a:solidFill>
            <a:srgbClr val="00B05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Формы, порядок заполнения, формат и сроки предоставления в электронном виде заявок о фиксации информации в ЕГАИС</a:t>
          </a:r>
          <a:endParaRPr lang="ru-RU" sz="1400" b="1" kern="1200" dirty="0"/>
        </a:p>
      </dsp:txBody>
      <dsp:txXfrm>
        <a:off x="3671" y="763151"/>
        <a:ext cx="7841529" cy="633937"/>
      </dsp:txXfrm>
    </dsp:sp>
    <dsp:sp modelId="{B516F559-27BB-46C3-8619-EAE8BB24581D}">
      <dsp:nvSpPr>
        <dsp:cNvPr id="0" name=""/>
        <dsp:cNvSpPr/>
      </dsp:nvSpPr>
      <dsp:spPr>
        <a:xfrm>
          <a:off x="4005078" y="1526073"/>
          <a:ext cx="3840121" cy="633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lumMod val="75000"/>
              </a:schemeClr>
            </a:gs>
            <a:gs pos="35000">
              <a:schemeClr val="accent3">
                <a:tint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Приказ № 84</a:t>
          </a:r>
          <a:endParaRPr lang="ru-RU" sz="2700" kern="1200" dirty="0"/>
        </a:p>
      </dsp:txBody>
      <dsp:txXfrm>
        <a:off x="4005078" y="1526073"/>
        <a:ext cx="3840121" cy="633937"/>
      </dsp:txXfrm>
    </dsp:sp>
    <dsp:sp modelId="{9BCC4D1A-4713-4457-A359-8981BC5B45FC}">
      <dsp:nvSpPr>
        <dsp:cNvPr id="0" name=""/>
        <dsp:cNvSpPr/>
      </dsp:nvSpPr>
      <dsp:spPr>
        <a:xfrm>
          <a:off x="3671" y="1526073"/>
          <a:ext cx="3840121" cy="633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lumMod val="75000"/>
              </a:schemeClr>
            </a:gs>
            <a:gs pos="35000">
              <a:schemeClr val="accent3">
                <a:tint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Приказ № 149</a:t>
          </a:r>
          <a:endParaRPr lang="ru-RU" sz="2700" kern="1200" dirty="0"/>
        </a:p>
      </dsp:txBody>
      <dsp:txXfrm>
        <a:off x="3671" y="1526073"/>
        <a:ext cx="3840121" cy="63393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2666BA-6740-4822-92F0-CCA1D013BCC2}">
      <dsp:nvSpPr>
        <dsp:cNvPr id="0" name=""/>
        <dsp:cNvSpPr/>
      </dsp:nvSpPr>
      <dsp:spPr>
        <a:xfrm rot="5400000">
          <a:off x="-130056" y="136741"/>
          <a:ext cx="867045" cy="60693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5400000">
        <a:off x="-130056" y="136741"/>
        <a:ext cx="867045" cy="606932"/>
      </dsp:txXfrm>
    </dsp:sp>
    <dsp:sp modelId="{6E5387AF-3722-42EA-A036-8AB85B9774E9}">
      <dsp:nvSpPr>
        <dsp:cNvPr id="0" name=""/>
        <dsp:cNvSpPr/>
      </dsp:nvSpPr>
      <dsp:spPr>
        <a:xfrm rot="5400000">
          <a:off x="4054124" y="-3440507"/>
          <a:ext cx="563579" cy="74579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b="1" kern="1200" dirty="0" smtClean="0"/>
            <a:t>нарушение сроков фиксации в ЕГАИС сведений об объемах оборота алкогольной продукции</a:t>
          </a:r>
          <a:r>
            <a:rPr lang="ru-RU" sz="1700" kern="1200" dirty="0" smtClean="0"/>
            <a:t> </a:t>
          </a:r>
          <a:endParaRPr lang="ru-RU" sz="1700" kern="1200" dirty="0"/>
        </a:p>
      </dsp:txBody>
      <dsp:txXfrm rot="5400000">
        <a:off x="4054124" y="-3440507"/>
        <a:ext cx="563579" cy="7457963"/>
      </dsp:txXfrm>
    </dsp:sp>
    <dsp:sp modelId="{F0042D60-63A3-4649-A7FA-1C5191311350}">
      <dsp:nvSpPr>
        <dsp:cNvPr id="0" name=""/>
        <dsp:cNvSpPr/>
      </dsp:nvSpPr>
      <dsp:spPr>
        <a:xfrm rot="5400000">
          <a:off x="-130056" y="908932"/>
          <a:ext cx="867045" cy="606932"/>
        </a:xfrm>
        <a:prstGeom prst="chevron">
          <a:avLst/>
        </a:prstGeom>
        <a:gradFill rotWithShape="0">
          <a:gsLst>
            <a:gs pos="0">
              <a:schemeClr val="accent2">
                <a:hueOff val="936304"/>
                <a:satOff val="-1168"/>
                <a:lumOff val="275"/>
                <a:alphaOff val="0"/>
                <a:tint val="50000"/>
                <a:satMod val="300000"/>
              </a:schemeClr>
            </a:gs>
            <a:gs pos="35000">
              <a:schemeClr val="accent2">
                <a:hueOff val="936304"/>
                <a:satOff val="-1168"/>
                <a:lumOff val="275"/>
                <a:alphaOff val="0"/>
                <a:tint val="37000"/>
                <a:satMod val="300000"/>
              </a:schemeClr>
            </a:gs>
            <a:gs pos="100000">
              <a:schemeClr val="accent2">
                <a:hueOff val="936304"/>
                <a:satOff val="-1168"/>
                <a:lumOff val="275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</a:t>
          </a:r>
          <a:endParaRPr lang="ru-RU" sz="1700" kern="1200" dirty="0"/>
        </a:p>
      </dsp:txBody>
      <dsp:txXfrm rot="5400000">
        <a:off x="-130056" y="908932"/>
        <a:ext cx="867045" cy="606932"/>
      </dsp:txXfrm>
    </dsp:sp>
    <dsp:sp modelId="{3F0B98AA-DFA8-4CB4-92AF-8D709D75859E}">
      <dsp:nvSpPr>
        <dsp:cNvPr id="0" name=""/>
        <dsp:cNvSpPr/>
      </dsp:nvSpPr>
      <dsp:spPr>
        <a:xfrm rot="5400000">
          <a:off x="4054124" y="-2668316"/>
          <a:ext cx="563579" cy="74579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несоответствие сведений, зафиксированных в ЕГАИС, информации, содержащейся в первичных документах</a:t>
          </a:r>
          <a:endParaRPr lang="ru-RU" sz="1800" b="1" kern="1200" dirty="0"/>
        </a:p>
      </dsp:txBody>
      <dsp:txXfrm rot="5400000">
        <a:off x="4054124" y="-2668316"/>
        <a:ext cx="563579" cy="7457963"/>
      </dsp:txXfrm>
    </dsp:sp>
    <dsp:sp modelId="{ED8AB6C8-1A87-4098-81A5-B9A0A1641FF4}">
      <dsp:nvSpPr>
        <dsp:cNvPr id="0" name=""/>
        <dsp:cNvSpPr/>
      </dsp:nvSpPr>
      <dsp:spPr>
        <a:xfrm rot="5400000">
          <a:off x="-130056" y="1681123"/>
          <a:ext cx="867045" cy="606932"/>
        </a:xfrm>
        <a:prstGeom prst="chevron">
          <a:avLst/>
        </a:prstGeom>
        <a:gradFill rotWithShape="0">
          <a:gsLst>
            <a:gs pos="0">
              <a:schemeClr val="accent2">
                <a:hueOff val="1872608"/>
                <a:satOff val="-2336"/>
                <a:lumOff val="549"/>
                <a:alphaOff val="0"/>
                <a:tint val="50000"/>
                <a:satMod val="300000"/>
              </a:schemeClr>
            </a:gs>
            <a:gs pos="35000">
              <a:schemeClr val="accent2">
                <a:hueOff val="1872608"/>
                <a:satOff val="-2336"/>
                <a:lumOff val="549"/>
                <a:alphaOff val="0"/>
                <a:tint val="37000"/>
                <a:satMod val="300000"/>
              </a:schemeClr>
            </a:gs>
            <a:gs pos="100000">
              <a:schemeClr val="accent2">
                <a:hueOff val="1872608"/>
                <a:satOff val="-2336"/>
                <a:lumOff val="54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</a:t>
          </a:r>
          <a:endParaRPr lang="ru-RU" sz="1700" kern="1200" dirty="0"/>
        </a:p>
      </dsp:txBody>
      <dsp:txXfrm rot="5400000">
        <a:off x="-130056" y="1681123"/>
        <a:ext cx="867045" cy="606932"/>
      </dsp:txXfrm>
    </dsp:sp>
    <dsp:sp modelId="{0FE71677-9048-469B-B1C6-016A5ECB4633}">
      <dsp:nvSpPr>
        <dsp:cNvPr id="0" name=""/>
        <dsp:cNvSpPr/>
      </dsp:nvSpPr>
      <dsp:spPr>
        <a:xfrm rot="5400000">
          <a:off x="4118608" y="-1881395"/>
          <a:ext cx="434610" cy="74285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err="1" smtClean="0"/>
            <a:t>нефиксация</a:t>
          </a:r>
          <a:r>
            <a:rPr lang="ru-RU" sz="1800" b="1" kern="1200" dirty="0" smtClean="0"/>
            <a:t> информации в ЕГАИС</a:t>
          </a:r>
          <a:endParaRPr lang="ru-RU" sz="1800" b="1" kern="1200" dirty="0"/>
        </a:p>
      </dsp:txBody>
      <dsp:txXfrm rot="5400000">
        <a:off x="4118608" y="-1881395"/>
        <a:ext cx="434610" cy="7428505"/>
      </dsp:txXfrm>
    </dsp:sp>
    <dsp:sp modelId="{75104747-EBCC-4387-B543-607F8174BF29}">
      <dsp:nvSpPr>
        <dsp:cNvPr id="0" name=""/>
        <dsp:cNvSpPr/>
      </dsp:nvSpPr>
      <dsp:spPr>
        <a:xfrm rot="5400000">
          <a:off x="-130056" y="2608488"/>
          <a:ext cx="867045" cy="606932"/>
        </a:xfrm>
        <a:prstGeom prst="chevron">
          <a:avLst/>
        </a:prstGeom>
        <a:gradFill rotWithShape="0">
          <a:gsLst>
            <a:gs pos="0">
              <a:schemeClr val="accent2">
                <a:hueOff val="2808911"/>
                <a:satOff val="-3503"/>
                <a:lumOff val="824"/>
                <a:alphaOff val="0"/>
                <a:tint val="50000"/>
                <a:satMod val="300000"/>
              </a:schemeClr>
            </a:gs>
            <a:gs pos="35000">
              <a:schemeClr val="accent2">
                <a:hueOff val="2808911"/>
                <a:satOff val="-3503"/>
                <a:lumOff val="824"/>
                <a:alphaOff val="0"/>
                <a:tint val="37000"/>
                <a:satMod val="300000"/>
              </a:schemeClr>
            </a:gs>
            <a:gs pos="100000">
              <a:schemeClr val="accent2">
                <a:hueOff val="2808911"/>
                <a:satOff val="-3503"/>
                <a:lumOff val="824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5400000">
        <a:off x="-130056" y="2608488"/>
        <a:ext cx="867045" cy="606932"/>
      </dsp:txXfrm>
    </dsp:sp>
    <dsp:sp modelId="{A2D05E87-84FD-4F86-98A7-4F74A0F7DDB8}">
      <dsp:nvSpPr>
        <dsp:cNvPr id="0" name=""/>
        <dsp:cNvSpPr/>
      </dsp:nvSpPr>
      <dsp:spPr>
        <a:xfrm rot="5400000">
          <a:off x="3898950" y="-959960"/>
          <a:ext cx="873926" cy="74403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несоответствие сведений об остатках алкогольной продукции, зафиксированных в ЕГАИС, фактическому наличию алкогольной продукции на складе</a:t>
          </a:r>
          <a:endParaRPr lang="ru-RU" sz="1800" kern="1200" dirty="0"/>
        </a:p>
      </dsp:txBody>
      <dsp:txXfrm rot="5400000">
        <a:off x="3898950" y="-959960"/>
        <a:ext cx="873926" cy="7440363"/>
      </dsp:txXfrm>
    </dsp:sp>
    <dsp:sp modelId="{DBEE6E12-1EC8-42EF-99CC-3BB3E66F78BE}">
      <dsp:nvSpPr>
        <dsp:cNvPr id="0" name=""/>
        <dsp:cNvSpPr/>
      </dsp:nvSpPr>
      <dsp:spPr>
        <a:xfrm rot="5400000">
          <a:off x="-130056" y="3380679"/>
          <a:ext cx="867045" cy="606932"/>
        </a:xfrm>
        <a:prstGeom prst="chevron">
          <a:avLst/>
        </a:prstGeom>
        <a:gradFill rotWithShape="0">
          <a:gsLst>
            <a:gs pos="0">
              <a:schemeClr val="accent2">
                <a:hueOff val="3745215"/>
                <a:satOff val="-4671"/>
                <a:lumOff val="1098"/>
                <a:alphaOff val="0"/>
                <a:tint val="50000"/>
                <a:satMod val="300000"/>
              </a:schemeClr>
            </a:gs>
            <a:gs pos="35000">
              <a:schemeClr val="accent2">
                <a:hueOff val="3745215"/>
                <a:satOff val="-4671"/>
                <a:lumOff val="1098"/>
                <a:alphaOff val="0"/>
                <a:tint val="37000"/>
                <a:satMod val="300000"/>
              </a:schemeClr>
            </a:gs>
            <a:gs pos="100000">
              <a:schemeClr val="accent2">
                <a:hueOff val="3745215"/>
                <a:satOff val="-4671"/>
                <a:lumOff val="109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5400000">
        <a:off x="-130056" y="3380679"/>
        <a:ext cx="867045" cy="606932"/>
      </dsp:txXfrm>
    </dsp:sp>
    <dsp:sp modelId="{49C60CA0-72D8-4345-984C-CD11E9B203DA}">
      <dsp:nvSpPr>
        <dsp:cNvPr id="0" name=""/>
        <dsp:cNvSpPr/>
      </dsp:nvSpPr>
      <dsp:spPr>
        <a:xfrm rot="5400000">
          <a:off x="4054124" y="-196569"/>
          <a:ext cx="563579" cy="74579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не подтверждение покупателем  в ЕГАИС информации о приёме полученной алкогольной продукции</a:t>
          </a:r>
          <a:endParaRPr lang="ru-RU" sz="1800" b="1" kern="1200" dirty="0"/>
        </a:p>
      </dsp:txBody>
      <dsp:txXfrm rot="5400000">
        <a:off x="4054124" y="-196569"/>
        <a:ext cx="563579" cy="7457963"/>
      </dsp:txXfrm>
    </dsp:sp>
    <dsp:sp modelId="{6CA1F081-944B-4C84-B7F1-3D7E5D5C12F2}">
      <dsp:nvSpPr>
        <dsp:cNvPr id="0" name=""/>
        <dsp:cNvSpPr/>
      </dsp:nvSpPr>
      <dsp:spPr>
        <a:xfrm rot="5400000">
          <a:off x="-130056" y="4152870"/>
          <a:ext cx="867045" cy="606932"/>
        </a:xfrm>
        <a:prstGeom prst="chevron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5400000">
        <a:off x="-130056" y="4152870"/>
        <a:ext cx="867045" cy="606932"/>
      </dsp:txXfrm>
    </dsp:sp>
    <dsp:sp modelId="{EF686B53-D61D-41BA-B81F-939BE41B4B26}">
      <dsp:nvSpPr>
        <dsp:cNvPr id="0" name=""/>
        <dsp:cNvSpPr/>
      </dsp:nvSpPr>
      <dsp:spPr>
        <a:xfrm rot="5400000">
          <a:off x="4054124" y="575621"/>
          <a:ext cx="563579" cy="74579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размещение технических средств  фиксации и передачи информации в ЕГАИС не по месту осуществления деятельности</a:t>
          </a:r>
          <a:endParaRPr lang="ru-RU" sz="1800" kern="1200" dirty="0"/>
        </a:p>
      </dsp:txBody>
      <dsp:txXfrm rot="5400000">
        <a:off x="4054124" y="575621"/>
        <a:ext cx="563579" cy="745796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EA2247-987A-4CAF-936D-627E990D5B56}">
      <dsp:nvSpPr>
        <dsp:cNvPr id="0" name=""/>
        <dsp:cNvSpPr/>
      </dsp:nvSpPr>
      <dsp:spPr>
        <a:xfrm>
          <a:off x="0" y="0"/>
          <a:ext cx="8280919" cy="179764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u="sng" kern="1200" dirty="0" smtClean="0"/>
            <a:t>на должностных лиц </a:t>
          </a:r>
          <a:r>
            <a:rPr lang="ru-RU" sz="3600" b="1" kern="1200" dirty="0" smtClean="0"/>
            <a:t/>
          </a:r>
          <a:br>
            <a:rPr lang="ru-RU" sz="3600" b="1" kern="1200" dirty="0" smtClean="0"/>
          </a:br>
          <a:r>
            <a:rPr lang="ru-RU" sz="3600" b="1" kern="1200" dirty="0" smtClean="0"/>
            <a:t>от 10 до 15 тысяч рублей с конфискацией продукции</a:t>
          </a:r>
          <a:endParaRPr lang="ru-RU" sz="3600" b="1" kern="1200" dirty="0"/>
        </a:p>
      </dsp:txBody>
      <dsp:txXfrm>
        <a:off x="1835948" y="0"/>
        <a:ext cx="6444971" cy="1797641"/>
      </dsp:txXfrm>
    </dsp:sp>
    <dsp:sp modelId="{B1126DBE-14B4-40D7-BBC0-6F9C6801D8C1}">
      <dsp:nvSpPr>
        <dsp:cNvPr id="0" name=""/>
        <dsp:cNvSpPr/>
      </dsp:nvSpPr>
      <dsp:spPr>
        <a:xfrm>
          <a:off x="179764" y="179764"/>
          <a:ext cx="1656184" cy="143811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C5BBFD3-9764-45FF-B054-76ADC27C2DA7}">
      <dsp:nvSpPr>
        <dsp:cNvPr id="0" name=""/>
        <dsp:cNvSpPr/>
      </dsp:nvSpPr>
      <dsp:spPr>
        <a:xfrm>
          <a:off x="0" y="1977405"/>
          <a:ext cx="8280919" cy="179764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на юридических лиц </a:t>
          </a:r>
          <a:br>
            <a:rPr lang="ru-RU" sz="3600" b="1" kern="1200" dirty="0" smtClean="0"/>
          </a:br>
          <a:r>
            <a:rPr lang="ru-RU" sz="3600" b="1" kern="1200" dirty="0" smtClean="0"/>
            <a:t>от 150 до 200 тысяч рублей с конфискацией продукции</a:t>
          </a:r>
          <a:endParaRPr lang="ru-RU" sz="3600" b="1" kern="1200" dirty="0"/>
        </a:p>
      </dsp:txBody>
      <dsp:txXfrm>
        <a:off x="1835948" y="1977405"/>
        <a:ext cx="6444971" cy="1797641"/>
      </dsp:txXfrm>
    </dsp:sp>
    <dsp:sp modelId="{B3CDD0CE-7BF4-452E-AD9B-73C4292E64AF}">
      <dsp:nvSpPr>
        <dsp:cNvPr id="0" name=""/>
        <dsp:cNvSpPr/>
      </dsp:nvSpPr>
      <dsp:spPr>
        <a:xfrm>
          <a:off x="179764" y="2157169"/>
          <a:ext cx="1656184" cy="143811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7540E4-5AD8-44DE-A3B4-2059E6DA43A5}">
      <dsp:nvSpPr>
        <dsp:cNvPr id="0" name=""/>
        <dsp:cNvSpPr/>
      </dsp:nvSpPr>
      <dsp:spPr>
        <a:xfrm>
          <a:off x="0" y="4932663"/>
          <a:ext cx="8352928" cy="53977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обеспечить надлежащее техническое состояние  средств фиксации и передачи информации в ЕГАИС, своевременное обновление версий ЕГАИС и  своевременную   активацию сертификата ключа проверки электронной подписи</a:t>
          </a:r>
          <a:endParaRPr lang="ru-RU" sz="1500" b="1" kern="1200" dirty="0"/>
        </a:p>
      </dsp:txBody>
      <dsp:txXfrm>
        <a:off x="0" y="4932663"/>
        <a:ext cx="8352928" cy="539778"/>
      </dsp:txXfrm>
    </dsp:sp>
    <dsp:sp modelId="{D215A90A-184D-41CB-944F-862E5E329803}">
      <dsp:nvSpPr>
        <dsp:cNvPr id="0" name=""/>
        <dsp:cNvSpPr/>
      </dsp:nvSpPr>
      <dsp:spPr>
        <a:xfrm rot="10800000">
          <a:off x="0" y="4110580"/>
          <a:ext cx="8352928" cy="830179"/>
        </a:xfrm>
        <a:prstGeom prst="upArrowCallout">
          <a:avLst/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tint val="50000"/>
                <a:satMod val="300000"/>
              </a:schemeClr>
            </a:gs>
            <a:gs pos="35000">
              <a:schemeClr val="accent3">
                <a:hueOff val="1875044"/>
                <a:satOff val="-2813"/>
                <a:lumOff val="-458"/>
                <a:alphaOff val="0"/>
                <a:tint val="37000"/>
                <a:satMod val="30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обеспечить взаимодействие с контрагентами  по вопросу своевременной и правильной фиксации в ЕГАИС поставок – закупок алкогольной продукции</a:t>
          </a:r>
          <a:endParaRPr lang="ru-RU" sz="1700" b="1" kern="1200" dirty="0"/>
        </a:p>
      </dsp:txBody>
      <dsp:txXfrm rot="10800000">
        <a:off x="0" y="4110580"/>
        <a:ext cx="8352928" cy="830179"/>
      </dsp:txXfrm>
    </dsp:sp>
    <dsp:sp modelId="{1B38FFE8-ED60-48A6-9046-94A177EEE292}">
      <dsp:nvSpPr>
        <dsp:cNvPr id="0" name=""/>
        <dsp:cNvSpPr/>
      </dsp:nvSpPr>
      <dsp:spPr>
        <a:xfrm rot="10800000">
          <a:off x="0" y="3288497"/>
          <a:ext cx="8352928" cy="830179"/>
        </a:xfrm>
        <a:prstGeom prst="upArrowCallou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50000"/>
                <a:satMod val="300000"/>
              </a:schemeClr>
            </a:gs>
            <a:gs pos="35000">
              <a:schemeClr val="accent3">
                <a:hueOff val="3750088"/>
                <a:satOff val="-5627"/>
                <a:lumOff val="-915"/>
                <a:alphaOff val="0"/>
                <a:tint val="37000"/>
                <a:satMod val="30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обеспечить техническую возможность по передаче указанной информации в ЕГАИС, своевременное принятие мер по устранению выявленных нарушений</a:t>
          </a:r>
          <a:endParaRPr lang="ru-RU" sz="1700" b="1" kern="1200" dirty="0"/>
        </a:p>
      </dsp:txBody>
      <dsp:txXfrm rot="10800000">
        <a:off x="0" y="3288497"/>
        <a:ext cx="8352928" cy="830179"/>
      </dsp:txXfrm>
    </dsp:sp>
    <dsp:sp modelId="{CFCED1E8-DA3B-4EF0-9077-840BE8F7C195}">
      <dsp:nvSpPr>
        <dsp:cNvPr id="0" name=""/>
        <dsp:cNvSpPr/>
      </dsp:nvSpPr>
      <dsp:spPr>
        <a:xfrm rot="10800000">
          <a:off x="0" y="2466414"/>
          <a:ext cx="8352928" cy="830179"/>
        </a:xfrm>
        <a:prstGeom prst="upArrowCallou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50000"/>
                <a:satMod val="300000"/>
              </a:schemeClr>
            </a:gs>
            <a:gs pos="35000">
              <a:schemeClr val="accent3">
                <a:hueOff val="5625132"/>
                <a:satOff val="-8440"/>
                <a:lumOff val="-1373"/>
                <a:alphaOff val="0"/>
                <a:tint val="37000"/>
                <a:satMod val="30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усилить контроль со стороны руководителей организаций, за исполнением должностных обязанностей сотрудниками</a:t>
          </a:r>
          <a:endParaRPr lang="ru-RU" sz="1700" b="1" kern="1200" dirty="0"/>
        </a:p>
      </dsp:txBody>
      <dsp:txXfrm rot="10800000">
        <a:off x="0" y="2466414"/>
        <a:ext cx="8352928" cy="830179"/>
      </dsp:txXfrm>
    </dsp:sp>
    <dsp:sp modelId="{439F1B7F-0989-43E8-807E-9A982EA43290}">
      <dsp:nvSpPr>
        <dsp:cNvPr id="0" name=""/>
        <dsp:cNvSpPr/>
      </dsp:nvSpPr>
      <dsp:spPr>
        <a:xfrm rot="10800000">
          <a:off x="0" y="1644331"/>
          <a:ext cx="8352928" cy="830179"/>
        </a:xfrm>
        <a:prstGeom prst="upArrowCallou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50000"/>
                <a:satMod val="300000"/>
              </a:schemeClr>
            </a:gs>
            <a:gs pos="35000">
              <a:schemeClr val="accent3">
                <a:hueOff val="7500176"/>
                <a:satOff val="-11253"/>
                <a:lumOff val="-1830"/>
                <a:alphaOff val="0"/>
                <a:tint val="37000"/>
                <a:satMod val="30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использовать в работе информацию, размещаемую </a:t>
          </a:r>
          <a:r>
            <a:rPr lang="ru-RU" sz="1700" b="1" kern="1200" dirty="0" err="1" smtClean="0"/>
            <a:t>Росалкогольрегулированием</a:t>
          </a:r>
          <a:r>
            <a:rPr lang="ru-RU" sz="1700" b="1" kern="1200" dirty="0" smtClean="0"/>
            <a:t> на официальных </a:t>
          </a:r>
          <a:r>
            <a:rPr lang="ru-RU" sz="1700" b="1" kern="1200" dirty="0" err="1" smtClean="0"/>
            <a:t>интернет-порталах</a:t>
          </a:r>
          <a:r>
            <a:rPr lang="ru-RU" sz="1700" b="1" kern="1200" dirty="0" smtClean="0"/>
            <a:t>: </a:t>
          </a:r>
          <a:r>
            <a:rPr lang="en-US" sz="1700" b="1" kern="1200" dirty="0" smtClean="0"/>
            <a:t>https</a:t>
          </a:r>
          <a:r>
            <a:rPr lang="ru-RU" sz="1700" b="1" kern="1200" dirty="0" smtClean="0"/>
            <a:t> ://</a:t>
          </a:r>
          <a:r>
            <a:rPr lang="en-US" sz="1700" b="1" kern="1200" dirty="0" smtClean="0"/>
            <a:t>wiki</a:t>
          </a:r>
          <a:r>
            <a:rPr lang="ru-RU" sz="1700" b="1" kern="1200" dirty="0" smtClean="0"/>
            <a:t>.</a:t>
          </a:r>
          <a:r>
            <a:rPr lang="en-US" sz="1700" b="1" kern="1200" dirty="0" err="1" smtClean="0"/>
            <a:t>egais</a:t>
          </a:r>
          <a:r>
            <a:rPr lang="ru-RU" sz="1700" b="1" kern="1200" dirty="0" smtClean="0"/>
            <a:t>.</a:t>
          </a:r>
          <a:r>
            <a:rPr lang="en-US" sz="1700" b="1" kern="1200" dirty="0" err="1" smtClean="0"/>
            <a:t>ru</a:t>
          </a:r>
          <a:r>
            <a:rPr lang="ru-RU" sz="1700" b="1" kern="1200" dirty="0" smtClean="0"/>
            <a:t>, </a:t>
          </a:r>
          <a:r>
            <a:rPr lang="en-US" sz="1700" b="1" kern="1200" dirty="0" smtClean="0"/>
            <a:t>https</a:t>
          </a:r>
          <a:r>
            <a:rPr lang="ru-RU" sz="1700" b="1" kern="1200" dirty="0" smtClean="0"/>
            <a:t> :// </a:t>
          </a:r>
          <a:r>
            <a:rPr lang="en-US" sz="1700" b="1" kern="1200" dirty="0" err="1" smtClean="0"/>
            <a:t>egais</a:t>
          </a:r>
          <a:r>
            <a:rPr lang="ru-RU" sz="1700" b="1" kern="1200" dirty="0" smtClean="0"/>
            <a:t>.</a:t>
          </a:r>
          <a:r>
            <a:rPr lang="en-US" sz="1700" b="1" kern="1200" dirty="0" err="1" smtClean="0"/>
            <a:t>ru</a:t>
          </a:r>
          <a:endParaRPr lang="ru-RU" sz="1700" b="1" kern="1200" dirty="0"/>
        </a:p>
      </dsp:txBody>
      <dsp:txXfrm rot="10800000">
        <a:off x="0" y="1644331"/>
        <a:ext cx="8352928" cy="830179"/>
      </dsp:txXfrm>
    </dsp:sp>
    <dsp:sp modelId="{E5E360D5-B594-453F-A8A0-6607DB37015F}">
      <dsp:nvSpPr>
        <dsp:cNvPr id="0" name=""/>
        <dsp:cNvSpPr/>
      </dsp:nvSpPr>
      <dsp:spPr>
        <a:xfrm rot="10800000">
          <a:off x="0" y="822248"/>
          <a:ext cx="8352928" cy="830179"/>
        </a:xfrm>
        <a:prstGeom prst="upArrowCallout">
          <a:avLst/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tint val="50000"/>
                <a:satMod val="300000"/>
              </a:schemeClr>
            </a:gs>
            <a:gs pos="35000">
              <a:schemeClr val="accent3">
                <a:hueOff val="9375220"/>
                <a:satOff val="-14067"/>
                <a:lumOff val="-2288"/>
                <a:alphaOff val="0"/>
                <a:tint val="37000"/>
                <a:satMod val="30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своевременно отслеживать изменения, вносимые в нормативные правовые акты, регулирующие порядок учета алкогольной продукции</a:t>
          </a:r>
          <a:endParaRPr lang="ru-RU" sz="1700" b="1" kern="1200" dirty="0"/>
        </a:p>
      </dsp:txBody>
      <dsp:txXfrm rot="10800000">
        <a:off x="0" y="822248"/>
        <a:ext cx="8352928" cy="830179"/>
      </dsp:txXfrm>
    </dsp:sp>
    <dsp:sp modelId="{D22780E4-E797-4A3B-99E8-A390B6E36006}">
      <dsp:nvSpPr>
        <dsp:cNvPr id="0" name=""/>
        <dsp:cNvSpPr/>
      </dsp:nvSpPr>
      <dsp:spPr>
        <a:xfrm rot="10800000">
          <a:off x="0" y="165"/>
          <a:ext cx="8352928" cy="830179"/>
        </a:xfrm>
        <a:prstGeom prst="upArrowCallou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обеспечить обучение и регулярную переподготовку специалистов, осуществляющих учет алкогольной продукции</a:t>
          </a:r>
          <a:endParaRPr lang="ru-RU" sz="1700" b="1" kern="1200" dirty="0"/>
        </a:p>
      </dsp:txBody>
      <dsp:txXfrm rot="10800000">
        <a:off x="0" y="165"/>
        <a:ext cx="8352928" cy="83017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14F96F-FEF6-4B07-98E6-72223BE28223}">
      <dsp:nvSpPr>
        <dsp:cNvPr id="0" name=""/>
        <dsp:cNvSpPr/>
      </dsp:nvSpPr>
      <dsp:spPr>
        <a:xfrm rot="10800000">
          <a:off x="1004561" y="102409"/>
          <a:ext cx="5643548" cy="107197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3644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latin typeface="Times New Roman" pitchFamily="18" charset="0"/>
              <a:cs typeface="Times New Roman" pitchFamily="18" charset="0"/>
            </a:rPr>
            <a:t>https://fsrar.gov.ru/</a:t>
          </a:r>
          <a:endParaRPr lang="ru-RU" sz="31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004561" y="102409"/>
        <a:ext cx="5643548" cy="1071975"/>
      </dsp:txXfrm>
    </dsp:sp>
    <dsp:sp modelId="{858A8130-C624-4313-AA7D-561162D9DA71}">
      <dsp:nvSpPr>
        <dsp:cNvPr id="0" name=""/>
        <dsp:cNvSpPr/>
      </dsp:nvSpPr>
      <dsp:spPr>
        <a:xfrm>
          <a:off x="599161" y="44839"/>
          <a:ext cx="1300862" cy="130086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FB3D058-E431-4108-AD2C-A41E1606A4F1}">
      <dsp:nvSpPr>
        <dsp:cNvPr id="0" name=""/>
        <dsp:cNvSpPr/>
      </dsp:nvSpPr>
      <dsp:spPr>
        <a:xfrm rot="10800000">
          <a:off x="1004561" y="1791588"/>
          <a:ext cx="5643548" cy="107197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3644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latin typeface="Times New Roman" pitchFamily="18" charset="0"/>
              <a:cs typeface="Times New Roman" pitchFamily="18" charset="0"/>
            </a:rPr>
            <a:t>http://egais.ru/</a:t>
          </a:r>
          <a:endParaRPr lang="ru-RU" sz="31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004561" y="1791588"/>
        <a:ext cx="5643548" cy="1071975"/>
      </dsp:txXfrm>
    </dsp:sp>
    <dsp:sp modelId="{E2F3C367-BA55-4FA8-8000-3338DD0A099D}">
      <dsp:nvSpPr>
        <dsp:cNvPr id="0" name=""/>
        <dsp:cNvSpPr/>
      </dsp:nvSpPr>
      <dsp:spPr>
        <a:xfrm>
          <a:off x="599161" y="1734019"/>
          <a:ext cx="1300862" cy="130086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9F167C7-9905-464A-BCBF-08E9D684F9E2}">
      <dsp:nvSpPr>
        <dsp:cNvPr id="0" name=""/>
        <dsp:cNvSpPr/>
      </dsp:nvSpPr>
      <dsp:spPr>
        <a:xfrm rot="10800000">
          <a:off x="1004561" y="3480768"/>
          <a:ext cx="5643548" cy="107197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3644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latin typeface="Times New Roman" pitchFamily="18" charset="0"/>
              <a:cs typeface="Times New Roman" pitchFamily="18" charset="0"/>
            </a:rPr>
            <a:t>http://forum.fsrar.ru/</a:t>
          </a:r>
          <a:endParaRPr lang="ru-RU" sz="31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004561" y="3480768"/>
        <a:ext cx="5643548" cy="1071975"/>
      </dsp:txXfrm>
    </dsp:sp>
    <dsp:sp modelId="{4D31DE3A-42BF-4FB8-9A0C-6DEBF9C7983A}">
      <dsp:nvSpPr>
        <dsp:cNvPr id="0" name=""/>
        <dsp:cNvSpPr/>
      </dsp:nvSpPr>
      <dsp:spPr>
        <a:xfrm>
          <a:off x="599161" y="3379657"/>
          <a:ext cx="1300862" cy="130086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F2A956-FA2F-4FDF-BB0D-5ABF8919BB05}">
      <dsp:nvSpPr>
        <dsp:cNvPr id="0" name=""/>
        <dsp:cNvSpPr/>
      </dsp:nvSpPr>
      <dsp:spPr>
        <a:xfrm rot="10800000">
          <a:off x="142175" y="8646"/>
          <a:ext cx="8033081" cy="72379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9174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0" i="0" u="none" kern="1200" dirty="0" smtClean="0">
              <a:latin typeface="Times New Roman" pitchFamily="18" charset="0"/>
              <a:cs typeface="Times New Roman" pitchFamily="18" charset="0"/>
            </a:rPr>
            <a:t>Оформление заявки в личном кабинете по адресу, расположенному на портале </a:t>
          </a:r>
          <a:r>
            <a:rPr lang="en-US" sz="1800" b="1" kern="1200" dirty="0" smtClean="0">
              <a:latin typeface="Times New Roman" pitchFamily="18" charset="0"/>
              <a:cs typeface="Times New Roman" pitchFamily="18" charset="0"/>
            </a:rPr>
            <a:t>https://fsrar.gov.ru/</a:t>
          </a:r>
          <a:endParaRPr lang="en-US" sz="1800" b="0" i="0" u="none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smtClean="0">
              <a:latin typeface="Times New Roman" pitchFamily="18" charset="0"/>
              <a:cs typeface="Times New Roman" pitchFamily="18" charset="0"/>
            </a:rPr>
            <a:t> в разделе «Электронные услуги для организаций»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42175" y="8646"/>
        <a:ext cx="8033081" cy="723795"/>
      </dsp:txXfrm>
    </dsp:sp>
    <dsp:sp modelId="{0EB821C9-3F56-48B4-8F65-299BC7EBEEC5}">
      <dsp:nvSpPr>
        <dsp:cNvPr id="0" name=""/>
        <dsp:cNvSpPr/>
      </dsp:nvSpPr>
      <dsp:spPr>
        <a:xfrm>
          <a:off x="72008" y="0"/>
          <a:ext cx="866375" cy="73463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879DA96-323B-480C-ADCE-D6B9FE90A7E8}">
      <dsp:nvSpPr>
        <dsp:cNvPr id="0" name=""/>
        <dsp:cNvSpPr/>
      </dsp:nvSpPr>
      <dsp:spPr>
        <a:xfrm rot="10800000">
          <a:off x="144000" y="857721"/>
          <a:ext cx="8033081" cy="72379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9174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     </a:t>
          </a:r>
          <a:r>
            <a:rPr lang="ru-RU" sz="1800" b="0" i="0" u="none" kern="1200" dirty="0" smtClean="0">
              <a:latin typeface="Times New Roman" pitchFamily="18" charset="0"/>
              <a:cs typeface="Times New Roman" pitchFamily="18" charset="0"/>
            </a:rPr>
            <a:t>Обращение по электронной почте </a:t>
          </a:r>
          <a:r>
            <a:rPr lang="en-US" sz="1800" b="1" i="0" u="sng" kern="1200" dirty="0" smtClean="0">
              <a:latin typeface="Times New Roman" pitchFamily="18" charset="0"/>
              <a:cs typeface="Times New Roman" pitchFamily="18" charset="0"/>
            </a:rPr>
            <a:t>service</a:t>
          </a:r>
          <a:r>
            <a:rPr lang="ru-RU" sz="1800" b="1" i="0" u="sng" kern="1200" dirty="0" smtClean="0">
              <a:latin typeface="Times New Roman" pitchFamily="18" charset="0"/>
              <a:cs typeface="Times New Roman" pitchFamily="18" charset="0"/>
            </a:rPr>
            <a:t>_</a:t>
          </a:r>
          <a:r>
            <a:rPr lang="en-US" sz="1800" b="1" i="0" u="sng" kern="1200" dirty="0" err="1" smtClean="0">
              <a:latin typeface="Times New Roman" pitchFamily="18" charset="0"/>
              <a:cs typeface="Times New Roman" pitchFamily="18" charset="0"/>
            </a:rPr>
            <a:t>egais</a:t>
          </a:r>
          <a:r>
            <a:rPr lang="ru-RU" sz="1800" b="1" i="0" u="sng" kern="1200" dirty="0" smtClean="0">
              <a:latin typeface="Times New Roman" pitchFamily="18" charset="0"/>
              <a:cs typeface="Times New Roman" pitchFamily="18" charset="0"/>
            </a:rPr>
            <a:t>@</a:t>
          </a:r>
          <a:r>
            <a:rPr lang="en-US" sz="1800" b="1" i="0" u="sng" kern="1200" dirty="0" err="1" smtClean="0">
              <a:latin typeface="Times New Roman" pitchFamily="18" charset="0"/>
              <a:cs typeface="Times New Roman" pitchFamily="18" charset="0"/>
            </a:rPr>
            <a:t>fsrar</a:t>
          </a:r>
          <a:r>
            <a:rPr lang="ru-RU" sz="1800" b="1" i="0" u="sng" kern="1200" dirty="0" smtClean="0">
              <a:latin typeface="Times New Roman" pitchFamily="18" charset="0"/>
              <a:cs typeface="Times New Roman" pitchFamily="18" charset="0"/>
            </a:rPr>
            <a:t>.</a:t>
          </a:r>
          <a:r>
            <a:rPr lang="en-US" sz="1800" b="1" i="0" u="sng" kern="1200" dirty="0" err="1" smtClean="0">
              <a:latin typeface="Times New Roman" pitchFamily="18" charset="0"/>
              <a:cs typeface="Times New Roman" pitchFamily="18" charset="0"/>
            </a:rPr>
            <a:t>ru</a:t>
          </a:r>
          <a:endParaRPr lang="ru-RU" sz="1800" b="0" i="0" u="sng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44000" y="857721"/>
        <a:ext cx="8033081" cy="723795"/>
      </dsp:txXfrm>
    </dsp:sp>
    <dsp:sp modelId="{C74B7469-C7F6-41CE-B0E6-39C45D4CA8DC}">
      <dsp:nvSpPr>
        <dsp:cNvPr id="0" name=""/>
        <dsp:cNvSpPr/>
      </dsp:nvSpPr>
      <dsp:spPr>
        <a:xfrm>
          <a:off x="72008" y="864094"/>
          <a:ext cx="858790" cy="73529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59B98E1-CD22-42CA-84B0-AEEFE1E4D2A6}">
      <dsp:nvSpPr>
        <dsp:cNvPr id="0" name=""/>
        <dsp:cNvSpPr/>
      </dsp:nvSpPr>
      <dsp:spPr>
        <a:xfrm rot="10800000">
          <a:off x="144000" y="1712818"/>
          <a:ext cx="8033081" cy="72379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9174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0" i="0" u="none" kern="1200" dirty="0" smtClean="0">
              <a:latin typeface="Times New Roman" pitchFamily="18" charset="0"/>
              <a:cs typeface="Times New Roman" pitchFamily="18" charset="0"/>
            </a:rPr>
            <a:t>Оформление заявки на сайте </a:t>
          </a:r>
          <a:r>
            <a:rPr lang="en-US" sz="1800" b="1" u="sng" kern="1200" dirty="0" smtClean="0">
              <a:latin typeface="Times New Roman" pitchFamily="18" charset="0"/>
              <a:cs typeface="Times New Roman" pitchFamily="18" charset="0"/>
            </a:rPr>
            <a:t>http://forum.fsrar.ru/</a:t>
          </a:r>
          <a:endParaRPr lang="en-US" sz="1800" b="0" i="0" u="sng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0" i="0" u="none" kern="1200" dirty="0" smtClean="0">
              <a:latin typeface="Times New Roman" pitchFamily="18" charset="0"/>
              <a:cs typeface="Times New Roman" pitchFamily="18" charset="0"/>
            </a:rPr>
            <a:t> в соответствующем разделе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44000" y="1712818"/>
        <a:ext cx="8033081" cy="723795"/>
      </dsp:txXfrm>
    </dsp:sp>
    <dsp:sp modelId="{010EF02B-F0EC-49D0-A667-1B32B2B70AD6}">
      <dsp:nvSpPr>
        <dsp:cNvPr id="0" name=""/>
        <dsp:cNvSpPr/>
      </dsp:nvSpPr>
      <dsp:spPr>
        <a:xfrm>
          <a:off x="72008" y="1728195"/>
          <a:ext cx="855793" cy="74829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7BF76D3-C89B-4C2B-9706-6C21856C0518}">
      <dsp:nvSpPr>
        <dsp:cNvPr id="0" name=""/>
        <dsp:cNvSpPr/>
      </dsp:nvSpPr>
      <dsp:spPr>
        <a:xfrm rot="10800000">
          <a:off x="144000" y="3456385"/>
          <a:ext cx="8033081" cy="72379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9174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0" i="0" u="none" kern="1200" dirty="0" smtClean="0">
              <a:latin typeface="Times New Roman" pitchFamily="18" charset="0"/>
              <a:cs typeface="Times New Roman" pitchFamily="18" charset="0"/>
            </a:rPr>
            <a:t>Техническая поддержка программных средств ЕГАИС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0" i="0" u="none" kern="1200" dirty="0" smtClean="0">
              <a:latin typeface="Times New Roman" pitchFamily="18" charset="0"/>
              <a:cs typeface="Times New Roman" pitchFamily="18" charset="0"/>
            </a:rPr>
            <a:t> оказывается </a:t>
          </a:r>
          <a:r>
            <a:rPr lang="ru-RU" sz="1800" b="0" i="0" u="none" kern="1200" dirty="0" err="1" smtClean="0">
              <a:latin typeface="Times New Roman" pitchFamily="18" charset="0"/>
              <a:cs typeface="Times New Roman" pitchFamily="18" charset="0"/>
            </a:rPr>
            <a:t>Росалкогольрегулированием</a:t>
          </a:r>
          <a:endParaRPr lang="ru-RU" sz="1800" b="0" i="0" u="none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0" i="0" u="none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i="0" u="sng" kern="1200" dirty="0" smtClean="0">
              <a:latin typeface="Times New Roman" pitchFamily="18" charset="0"/>
              <a:cs typeface="Times New Roman" pitchFamily="18" charset="0"/>
            </a:rPr>
            <a:t>на безвозмездной основе</a:t>
          </a:r>
          <a:endParaRPr lang="ru-RU" sz="1800" b="1" u="sng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44000" y="3456385"/>
        <a:ext cx="8033081" cy="723795"/>
      </dsp:txXfrm>
    </dsp:sp>
    <dsp:sp modelId="{EE322127-B130-4FEA-B04D-7511FD1C4A67}">
      <dsp:nvSpPr>
        <dsp:cNvPr id="0" name=""/>
        <dsp:cNvSpPr/>
      </dsp:nvSpPr>
      <dsp:spPr>
        <a:xfrm>
          <a:off x="75721" y="3456385"/>
          <a:ext cx="860382" cy="72379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5F7E107-8291-4472-A28C-9DD5E5CA91EC}">
      <dsp:nvSpPr>
        <dsp:cNvPr id="0" name=""/>
        <dsp:cNvSpPr/>
      </dsp:nvSpPr>
      <dsp:spPr>
        <a:xfrm rot="10800000">
          <a:off x="144027" y="2592287"/>
          <a:ext cx="8006366" cy="72379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9174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smtClean="0">
              <a:latin typeface="Times New Roman" pitchFamily="18" charset="0"/>
              <a:cs typeface="Times New Roman" pitchFamily="18" charset="0"/>
            </a:rPr>
            <a:t>Обращение по телефонному номеру  </a:t>
          </a:r>
          <a:r>
            <a:rPr lang="ru-RU" sz="1800" b="1" i="0" u="none" kern="1200" dirty="0" smtClean="0">
              <a:latin typeface="Times New Roman" pitchFamily="18" charset="0"/>
              <a:cs typeface="Times New Roman" pitchFamily="18" charset="0"/>
            </a:rPr>
            <a:t>8 (495) 587-03-50</a:t>
          </a:r>
          <a:endParaRPr lang="ru-RU" sz="1800" b="1" i="0" u="none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44027" y="2592287"/>
        <a:ext cx="8006366" cy="723795"/>
      </dsp:txXfrm>
    </dsp:sp>
    <dsp:sp modelId="{60840DEF-9C8B-449E-8311-3A17A302DD1B}">
      <dsp:nvSpPr>
        <dsp:cNvPr id="0" name=""/>
        <dsp:cNvSpPr/>
      </dsp:nvSpPr>
      <dsp:spPr>
        <a:xfrm>
          <a:off x="72008" y="2592287"/>
          <a:ext cx="860382" cy="723795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59F222-D302-43E6-9ED4-0AD94271C24C}">
      <dsp:nvSpPr>
        <dsp:cNvPr id="0" name=""/>
        <dsp:cNvSpPr/>
      </dsp:nvSpPr>
      <dsp:spPr>
        <a:xfrm>
          <a:off x="1015" y="972325"/>
          <a:ext cx="3959714" cy="237582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u="none" kern="1200" dirty="0" smtClean="0"/>
            <a:t>Постановление Правительства РФ </a:t>
          </a:r>
          <a:br>
            <a:rPr lang="ru-RU" sz="1600" b="1" i="0" u="none" kern="1200" dirty="0" smtClean="0"/>
          </a:br>
          <a:r>
            <a:rPr lang="ru-RU" sz="1600" b="1" i="0" u="none" kern="1200" dirty="0" smtClean="0"/>
            <a:t>от 31 декабря 2020 года № 2466 </a:t>
          </a:r>
          <a:br>
            <a:rPr lang="ru-RU" sz="1600" b="1" i="0" u="none" kern="1200" dirty="0" smtClean="0"/>
          </a:br>
          <a:r>
            <a:rPr lang="ru-RU" sz="1600" b="1" i="0" u="none" kern="1200" dirty="0" smtClean="0"/>
            <a:t>«О ведении и функционировании единой государственной автоматизированной информационной системы учета объема производства и оборота этилового спирта, алкогольной и спиртосодержащей продукции»</a:t>
          </a:r>
          <a:endParaRPr lang="ru-RU" sz="1600" b="1" kern="1200" dirty="0"/>
        </a:p>
      </dsp:txBody>
      <dsp:txXfrm>
        <a:off x="1015" y="972325"/>
        <a:ext cx="3959714" cy="2375828"/>
      </dsp:txXfrm>
    </dsp:sp>
    <dsp:sp modelId="{F72EDBCA-C9D5-446C-9B32-25FD071453BB}">
      <dsp:nvSpPr>
        <dsp:cNvPr id="0" name=""/>
        <dsp:cNvSpPr/>
      </dsp:nvSpPr>
      <dsp:spPr>
        <a:xfrm>
          <a:off x="4356701" y="972325"/>
          <a:ext cx="3959714" cy="2375828"/>
        </a:xfrm>
        <a:prstGeom prst="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     </a:t>
          </a:r>
          <a:r>
            <a:rPr lang="ru-RU" sz="1500" b="1" i="0" u="none" kern="1200" dirty="0" smtClean="0"/>
            <a:t>Приказ </a:t>
          </a:r>
          <a:r>
            <a:rPr lang="ru-RU" sz="1500" b="1" i="0" u="none" kern="1200" dirty="0" err="1" smtClean="0"/>
            <a:t>Росалкогольрегулирования</a:t>
          </a:r>
          <a:r>
            <a:rPr lang="ru-RU" sz="1500" b="1" i="0" u="none" kern="1200" dirty="0" smtClean="0"/>
            <a:t> </a:t>
          </a:r>
          <a:br>
            <a:rPr lang="ru-RU" sz="1500" b="1" i="0" u="none" kern="1200" dirty="0" smtClean="0"/>
          </a:br>
          <a:r>
            <a:rPr lang="ru-RU" sz="1500" b="1" i="0" u="none" kern="1200" dirty="0" smtClean="0"/>
            <a:t>от 17.12.2020 № 397 «Об утверждении форм, порядка заполнения, форматов и сроков представления в электронном виде заявок о фиксации информации в единой государственной автоматизированной информационной системе учета объема производства и оборота этилового спирта, алкогольной и спиртосодержащей продукции»</a:t>
          </a:r>
          <a:endParaRPr lang="ru-RU" sz="1500" b="1" i="0" u="sng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56701" y="972325"/>
        <a:ext cx="3959714" cy="2375828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036CCC-2C1A-4FD6-A112-E28D27BA57AF}">
      <dsp:nvSpPr>
        <dsp:cNvPr id="0" name=""/>
        <dsp:cNvSpPr/>
      </dsp:nvSpPr>
      <dsp:spPr>
        <a:xfrm>
          <a:off x="10" y="0"/>
          <a:ext cx="7920224" cy="823656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b="1" i="0" u="none" kern="1200" dirty="0" smtClean="0">
              <a:solidFill>
                <a:schemeClr val="tx1"/>
              </a:solidFill>
            </a:rPr>
            <a:t>У</a:t>
          </a:r>
          <a:r>
            <a:rPr lang="ru-RU" sz="1250" b="1" kern="1200" dirty="0" smtClean="0">
              <a:solidFill>
                <a:schemeClr val="tx1"/>
              </a:solidFill>
            </a:rPr>
            <a:t>чет объема производства, оборота и (или) использования этилового спирта, алкогольной и спиртосодержащей продукции, использования производственных мощностей, осуществляется посредством внесения </a:t>
          </a:r>
          <a:br>
            <a:rPr lang="ru-RU" sz="1250" b="1" kern="1200" dirty="0" smtClean="0">
              <a:solidFill>
                <a:schemeClr val="tx1"/>
              </a:solidFill>
            </a:rPr>
          </a:br>
          <a:r>
            <a:rPr lang="ru-RU" sz="1250" b="1" kern="1200" dirty="0" smtClean="0">
              <a:solidFill>
                <a:schemeClr val="tx1"/>
              </a:solidFill>
            </a:rPr>
            <a:t>в единую государственную автоматизированную информационную систему информации:</a:t>
          </a:r>
        </a:p>
      </dsp:txBody>
      <dsp:txXfrm>
        <a:off x="10" y="0"/>
        <a:ext cx="7920224" cy="823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4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4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F99F60-A485-422D-85E7-55E64C3918C4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9993"/>
            <a:ext cx="5438775" cy="4443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407"/>
            <a:ext cx="2946400" cy="494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407"/>
            <a:ext cx="2946400" cy="494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2AAFD-D5AC-42D2-A2EE-C87DE59A5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19786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1978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1978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2AAFD-D5AC-42D2-A2EE-C87DE59A5819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775FFB7B82CE446986D4566517910D1CEBDA2D2A227DED6DC7C424B40A421EEAB5835C033A84826EB94DAC00B0C7F5523E8ABD73AC565047kAE1K" TargetMode="External"/><Relationship Id="rId3" Type="http://schemas.openxmlformats.org/officeDocument/2006/relationships/image" Target="../media/image6.jpeg"/><Relationship Id="rId7" Type="http://schemas.openxmlformats.org/officeDocument/2006/relationships/hyperlink" Target="consultantplus://offline/ref=775FFB7B82CE446986D4566517910D1CEBDA2D2A227DED6DC7C424B40A421EEAB5835C033A848368BD4DAC00B0C7F5523E8ABD73AC565047kAE1K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775FFB7B82CE446986D4566517910D1CEBDA2D2A227DED6DC7C424B40A421EEAB5835C033A84836EBA4DAC00B0C7F5523E8ABD73AC565047kAE1K" TargetMode="External"/><Relationship Id="rId5" Type="http://schemas.openxmlformats.org/officeDocument/2006/relationships/hyperlink" Target="consultantplus://offline/ref=775FFB7B82CE446986D4566517910D1CEBDA2D2A227DED6DC7C424B40A421EEAB5835C033A84836FBA4DAC00B0C7F5523E8ABD73AC565047kAE1K" TargetMode="External"/><Relationship Id="rId4" Type="http://schemas.openxmlformats.org/officeDocument/2006/relationships/image" Target="../media/image5.png"/><Relationship Id="rId9" Type="http://schemas.openxmlformats.org/officeDocument/2006/relationships/hyperlink" Target="consultantplus://offline/ref=775FFB7B82CE446986D4566517910D1CEBDA2D2A227DED6DC7C424B40A421EEAB5835C033A848268B04DAC00B0C7F5523E8ABD73AC565047kAE1K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1921E0B21D983C0FAFAFCDACEC2E0C1DB805F75D9C4002C576B254148C7AAC34F59991574C253DA141B54FCC5BFB300C98FC2246670F3A73s4h8K" TargetMode="External"/><Relationship Id="rId5" Type="http://schemas.openxmlformats.org/officeDocument/2006/relationships/hyperlink" Target="consultantplus://offline/ref=535321B69E484AA049A2B89AB35A3226F59235DE05733C2B7B9927CA1E02938A35BC3E4C56A7935DEF333186BFL9QAL" TargetMode="Externa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6.jpe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image" Target="../media/image6.jpeg"/><Relationship Id="rId7" Type="http://schemas.openxmlformats.org/officeDocument/2006/relationships/chart" Target="../charts/chart1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6.jpe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6.jpe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6.jpe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6.xml"/><Relationship Id="rId5" Type="http://schemas.openxmlformats.org/officeDocument/2006/relationships/image" Target="../media/image5.png"/><Relationship Id="rId10" Type="http://schemas.microsoft.com/office/2007/relationships/diagramDrawing" Target="../diagrams/drawing6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7.xml"/><Relationship Id="rId5" Type="http://schemas.openxmlformats.org/officeDocument/2006/relationships/image" Target="../media/image5.png"/><Relationship Id="rId10" Type="http://schemas.microsoft.com/office/2007/relationships/diagramDrawing" Target="../diagrams/drawing7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8.xml"/><Relationship Id="rId5" Type="http://schemas.openxmlformats.org/officeDocument/2006/relationships/image" Target="../media/image5.png"/><Relationship Id="rId10" Type="http://schemas.microsoft.com/office/2007/relationships/diagramDrawing" Target="../diagrams/drawing8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9.xml"/><Relationship Id="rId5" Type="http://schemas.openxmlformats.org/officeDocument/2006/relationships/image" Target="../media/image5.png"/><Relationship Id="rId10" Type="http://schemas.microsoft.com/office/2007/relationships/diagramDrawing" Target="../diagrams/drawing9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0.xml"/><Relationship Id="rId5" Type="http://schemas.openxmlformats.org/officeDocument/2006/relationships/image" Target="../media/image5.png"/><Relationship Id="rId10" Type="http://schemas.microsoft.com/office/2007/relationships/diagramDrawing" Target="../diagrams/drawing10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1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1.xml"/><Relationship Id="rId5" Type="http://schemas.openxmlformats.org/officeDocument/2006/relationships/image" Target="../media/image5.png"/><Relationship Id="rId10" Type="http://schemas.microsoft.com/office/2007/relationships/diagramDrawing" Target="../diagrams/drawing11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1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2.xml"/><Relationship Id="rId5" Type="http://schemas.openxmlformats.org/officeDocument/2006/relationships/image" Target="../media/image5.png"/><Relationship Id="rId10" Type="http://schemas.microsoft.com/office/2007/relationships/diagramDrawing" Target="../diagrams/drawing12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3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3.xml"/><Relationship Id="rId5" Type="http://schemas.openxmlformats.org/officeDocument/2006/relationships/image" Target="../media/image5.png"/><Relationship Id="rId10" Type="http://schemas.microsoft.com/office/2007/relationships/diagramDrawing" Target="../diagrams/drawing13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1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4.xml"/><Relationship Id="rId5" Type="http://schemas.openxmlformats.org/officeDocument/2006/relationships/image" Target="../media/image5.png"/><Relationship Id="rId10" Type="http://schemas.microsoft.com/office/2007/relationships/diagramDrawing" Target="../diagrams/drawing14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5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5.xml"/><Relationship Id="rId5" Type="http://schemas.openxmlformats.org/officeDocument/2006/relationships/image" Target="../media/image5.png"/><Relationship Id="rId10" Type="http://schemas.microsoft.com/office/2007/relationships/diagramDrawing" Target="../diagrams/drawing15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1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6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6.xml"/><Relationship Id="rId5" Type="http://schemas.openxmlformats.org/officeDocument/2006/relationships/image" Target="../media/image5.png"/><Relationship Id="rId10" Type="http://schemas.microsoft.com/office/2007/relationships/diagramDrawing" Target="../diagrams/drawing16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7.xml"/><Relationship Id="rId5" Type="http://schemas.openxmlformats.org/officeDocument/2006/relationships/image" Target="../media/image5.png"/><Relationship Id="rId10" Type="http://schemas.microsoft.com/office/2007/relationships/diagramDrawing" Target="../diagrams/drawing17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4.jpe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3" Type="http://schemas.openxmlformats.org/officeDocument/2006/relationships/image" Target="../media/image6.jpeg"/><Relationship Id="rId7" Type="http://schemas.openxmlformats.org/officeDocument/2006/relationships/chart" Target="../charts/chart1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A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4149080"/>
            <a:ext cx="86409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spc="15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Межрегиональное управление Федеральной службы по регулированию алкогольного рынка по Сибирскому федеральному округу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179512" y="188640"/>
            <a:ext cx="0" cy="2736304"/>
          </a:xfrm>
          <a:prstGeom prst="line">
            <a:avLst/>
          </a:prstGeom>
          <a:ln w="25400">
            <a:solidFill>
              <a:srgbClr val="FF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8892480" y="188640"/>
            <a:ext cx="0" cy="2736304"/>
          </a:xfrm>
          <a:prstGeom prst="line">
            <a:avLst/>
          </a:prstGeom>
          <a:ln w="25400">
            <a:solidFill>
              <a:srgbClr val="FF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79512" y="3861048"/>
            <a:ext cx="0" cy="2736304"/>
          </a:xfrm>
          <a:prstGeom prst="line">
            <a:avLst/>
          </a:prstGeom>
          <a:ln w="25400">
            <a:solidFill>
              <a:srgbClr val="FF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8892480" y="3861048"/>
            <a:ext cx="0" cy="2736304"/>
          </a:xfrm>
          <a:prstGeom prst="line">
            <a:avLst/>
          </a:prstGeom>
          <a:ln w="25400">
            <a:solidFill>
              <a:srgbClr val="FF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7164288" y="188640"/>
            <a:ext cx="1575792" cy="0"/>
          </a:xfrm>
          <a:prstGeom prst="line">
            <a:avLst/>
          </a:prstGeom>
          <a:ln w="25400">
            <a:solidFill>
              <a:srgbClr val="FF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7092280" y="6669360"/>
            <a:ext cx="1575792" cy="0"/>
          </a:xfrm>
          <a:prstGeom prst="line">
            <a:avLst/>
          </a:prstGeom>
          <a:ln w="25400">
            <a:solidFill>
              <a:srgbClr val="FF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323528" y="188640"/>
            <a:ext cx="1575792" cy="0"/>
          </a:xfrm>
          <a:prstGeom prst="line">
            <a:avLst/>
          </a:prstGeom>
          <a:ln w="25400">
            <a:solidFill>
              <a:srgbClr val="FF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95536" y="6669360"/>
            <a:ext cx="1575792" cy="0"/>
          </a:xfrm>
          <a:prstGeom prst="line">
            <a:avLst/>
          </a:prstGeom>
          <a:ln w="25400">
            <a:solidFill>
              <a:srgbClr val="FF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131840" y="6165304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pc="15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000" spc="1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Новосибирск 2021</a:t>
            </a:r>
            <a:endParaRPr lang="ru-RU" sz="2000" spc="15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SpryagayloDV\Desktop\ГЕРБ 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16632"/>
            <a:ext cx="2305645" cy="2520280"/>
          </a:xfrm>
          <a:prstGeom prst="rect">
            <a:avLst/>
          </a:prstGeom>
          <a:noFill/>
        </p:spPr>
      </p:pic>
      <p:pic>
        <p:nvPicPr>
          <p:cNvPr id="2050" name="Picture 2" descr="C:\Users\SpryagayloDV\Desktop\ГЕРБ 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16632"/>
            <a:ext cx="3570605" cy="3902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8064500" y="6570663"/>
            <a:ext cx="1079500" cy="28733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Слайд № 2</a:t>
            </a:r>
          </a:p>
        </p:txBody>
      </p:sp>
      <p:sp>
        <p:nvSpPr>
          <p:cNvPr id="4104" name="Rectangle 1"/>
          <p:cNvSpPr>
            <a:spLocks noChangeArrowheads="1"/>
          </p:cNvSpPr>
          <p:nvPr/>
        </p:nvSpPr>
        <p:spPr bwMode="auto">
          <a:xfrm>
            <a:off x="611188" y="563563"/>
            <a:ext cx="7561262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>
                <a:latin typeface="Calibri" pitchFamily="34" charset="0"/>
              </a:rPr>
              <a:t>Уточнен понятийный аппарат</a:t>
            </a:r>
          </a:p>
          <a:p>
            <a:r>
              <a:rPr lang="ru-RU" sz="1600">
                <a:latin typeface="Calibri" pitchFamily="34" charset="0"/>
              </a:rPr>
              <a:t> </a:t>
            </a:r>
          </a:p>
          <a:p>
            <a:r>
              <a:rPr lang="ru-RU" sz="1600" b="1">
                <a:latin typeface="Calibri" pitchFamily="34" charset="0"/>
              </a:rPr>
              <a:t>Регулирующий орган</a:t>
            </a:r>
            <a:r>
              <a:rPr lang="ru-RU" sz="1600">
                <a:latin typeface="Calibri" pitchFamily="34" charset="0"/>
              </a:rPr>
              <a:t> - федеральный орган исполнительной власти, уполномоченный на осуществление функций по выработке государственной политики и нормативно-правовому регулированию в сфере производства и оборота этилового спирта, алкогольной и спиртосодержащей продукции (</a:t>
            </a:r>
            <a:r>
              <a:rPr lang="ru-RU" sz="1600" b="1">
                <a:latin typeface="Calibri" pitchFamily="34" charset="0"/>
              </a:rPr>
              <a:t>Минфин России</a:t>
            </a:r>
            <a:r>
              <a:rPr lang="ru-RU" sz="1600">
                <a:latin typeface="Calibri" pitchFamily="34" charset="0"/>
              </a:rPr>
              <a:t>)</a:t>
            </a:r>
          </a:p>
          <a:p>
            <a:r>
              <a:rPr lang="ru-RU" sz="1600">
                <a:latin typeface="Calibri" pitchFamily="34" charset="0"/>
              </a:rPr>
              <a:t> </a:t>
            </a:r>
          </a:p>
          <a:p>
            <a:r>
              <a:rPr lang="ru-RU" sz="1600" b="1">
                <a:latin typeface="Calibri" pitchFamily="34" charset="0"/>
              </a:rPr>
              <a:t>Федеральный орган по контролю и надзору - </a:t>
            </a:r>
            <a:r>
              <a:rPr lang="ru-RU" sz="1600">
                <a:latin typeface="Calibri" pitchFamily="34" charset="0"/>
              </a:rPr>
              <a:t>федеральный орган исполнительной власти, уполномоченный по контролю (надзору) в области производства и оборота этилового спирта, алкогольной и спиртосодержащей продукции</a:t>
            </a:r>
            <a:r>
              <a:rPr lang="ru-RU" sz="1600" b="1">
                <a:latin typeface="Calibri" pitchFamily="34" charset="0"/>
              </a:rPr>
              <a:t> </a:t>
            </a:r>
            <a:r>
              <a:rPr lang="ru-RU" sz="1600">
                <a:latin typeface="Calibri" pitchFamily="34" charset="0"/>
              </a:rPr>
              <a:t> (</a:t>
            </a:r>
            <a:r>
              <a:rPr lang="ru-RU" sz="1600" b="1">
                <a:latin typeface="Calibri" pitchFamily="34" charset="0"/>
              </a:rPr>
              <a:t>Росалкогольрегулирование</a:t>
            </a:r>
            <a:r>
              <a:rPr lang="ru-RU" sz="1600">
                <a:latin typeface="Calibri" pitchFamily="34" charset="0"/>
              </a:rPr>
              <a:t>)</a:t>
            </a:r>
          </a:p>
          <a:p>
            <a:r>
              <a:rPr lang="ru-RU" sz="1600">
                <a:latin typeface="Calibri" pitchFamily="34" charset="0"/>
              </a:rPr>
              <a:t> </a:t>
            </a:r>
          </a:p>
          <a:p>
            <a:r>
              <a:rPr lang="ru-RU" sz="1600" b="1">
                <a:latin typeface="Calibri" pitchFamily="34" charset="0"/>
              </a:rPr>
              <a:t>Единая государственная автоматизированная информационная система</a:t>
            </a:r>
            <a:r>
              <a:rPr lang="ru-RU" sz="1600">
                <a:latin typeface="Calibri" pitchFamily="34" charset="0"/>
              </a:rPr>
              <a:t> учета объема производства и оборота этилового спирта, алкогольной и спиртосодержащей продукции (</a:t>
            </a:r>
            <a:r>
              <a:rPr lang="ru-RU" sz="1600" b="1">
                <a:latin typeface="Calibri" pitchFamily="34" charset="0"/>
              </a:rPr>
              <a:t>ЕГАИС</a:t>
            </a:r>
            <a:r>
              <a:rPr lang="ru-RU" sz="1600">
                <a:latin typeface="Calibri" pitchFamily="34" charset="0"/>
              </a:rPr>
              <a:t>) - федеральная информационная система, созданная в целях </a:t>
            </a:r>
            <a:r>
              <a:rPr lang="ru-RU" sz="1600" b="1">
                <a:latin typeface="Calibri" pitchFamily="34" charset="0"/>
              </a:rPr>
              <a:t>учета</a:t>
            </a:r>
            <a:r>
              <a:rPr lang="ru-RU" sz="1600">
                <a:latin typeface="Calibri" pitchFamily="34" charset="0"/>
              </a:rPr>
              <a:t> объема производства, оборота и (или) использования этилового спирта, алкогольной и спиртосодержащей продукции, использования производственных мощностей, объема собранного винограда, использованного для производства винодельческой продукции, а также осуществления </a:t>
            </a:r>
            <a:r>
              <a:rPr lang="ru-RU" sz="1600" b="1">
                <a:latin typeface="Calibri" pitchFamily="34" charset="0"/>
              </a:rPr>
              <a:t>анализа</a:t>
            </a:r>
            <a:r>
              <a:rPr lang="ru-RU" sz="1600">
                <a:latin typeface="Calibri" pitchFamily="34" charset="0"/>
              </a:rPr>
              <a:t> информации и </a:t>
            </a:r>
            <a:r>
              <a:rPr lang="ru-RU" sz="1600" b="1">
                <a:latin typeface="Calibri" pitchFamily="34" charset="0"/>
              </a:rPr>
              <a:t>контроля</a:t>
            </a:r>
            <a:r>
              <a:rPr lang="ru-RU" sz="1600">
                <a:latin typeface="Calibri" pitchFamily="34" charset="0"/>
              </a:rPr>
              <a:t> за производством, оборотом и (или) использованием этилового спирта, алкогольной и спиртосодержащей продукции, использованием производственных мощностей, объемом собранного винограда, использованным для производства винодельческой продукции.</a:t>
            </a:r>
          </a:p>
          <a:p>
            <a:pPr algn="just" eaLnBrk="0" hangingPunct="0"/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потребления (распития) алкогольной продукции»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8064500" y="6570663"/>
            <a:ext cx="1079500" cy="28733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Слайд № 3</a:t>
            </a: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84213" y="1624013"/>
            <a:ext cx="7488237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с </a:t>
            </a:r>
            <a:r>
              <a:rPr lang="ru-RU" b="1" dirty="0">
                <a:latin typeface="+mn-lt"/>
                <a:cs typeface="+mn-cs"/>
              </a:rPr>
              <a:t>01.01.2021</a:t>
            </a:r>
            <a:r>
              <a:rPr lang="ru-RU" dirty="0">
                <a:latin typeface="+mn-lt"/>
                <a:cs typeface="+mn-cs"/>
              </a:rPr>
              <a:t> не требуются: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уведомления, подтверждающие закупку/поставку/перевозку  этилового спирта и нефасованной спиртосодержащей продукции с содержанием этилового спирта более 25 процентов объема готовой продукции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- справки к ТД, ТТН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В то же время, введен </a:t>
            </a:r>
            <a:r>
              <a:rPr lang="ru-RU" b="1" dirty="0">
                <a:latin typeface="+mn-lt"/>
                <a:cs typeface="+mn-cs"/>
              </a:rPr>
              <a:t>запрет</a:t>
            </a:r>
            <a:r>
              <a:rPr lang="ru-RU" dirty="0">
                <a:latin typeface="+mn-lt"/>
                <a:cs typeface="+mn-cs"/>
              </a:rPr>
              <a:t> продажи алкогольной продукции, в т.ч. находящейся в розничной продаже, на территории Российской Федерации </a:t>
            </a:r>
            <a:r>
              <a:rPr lang="ru-RU" b="1" dirty="0">
                <a:latin typeface="+mn-lt"/>
                <a:cs typeface="+mn-cs"/>
              </a:rPr>
              <a:t>без указания в сопроводительных документах сведений о сертификатах соответствия или декларациях о соответствии.</a:t>
            </a:r>
            <a:endParaRPr lang="ru-RU" dirty="0">
              <a:latin typeface="+mn-lt"/>
              <a:cs typeface="+mn-cs"/>
            </a:endParaRPr>
          </a:p>
          <a:p>
            <a:pPr indent="449263" algn="just" eaLnBrk="0" hangingPunct="0">
              <a:defRPr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8064500" y="6570663"/>
            <a:ext cx="1079500" cy="28733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Слайд № 4</a:t>
            </a:r>
          </a:p>
        </p:txBody>
      </p:sp>
      <p:sp>
        <p:nvSpPr>
          <p:cNvPr id="6152" name="Rectangle 1"/>
          <p:cNvSpPr>
            <a:spLocks noChangeArrowheads="1"/>
          </p:cNvSpPr>
          <p:nvPr/>
        </p:nvSpPr>
        <p:spPr bwMode="auto">
          <a:xfrm>
            <a:off x="684213" y="495300"/>
            <a:ext cx="82804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1600">
              <a:latin typeface="Calibri" pitchFamily="34" charset="0"/>
            </a:endParaRPr>
          </a:p>
          <a:p>
            <a:r>
              <a:rPr lang="ru-RU" sz="1600">
                <a:latin typeface="Calibri" pitchFamily="34" charset="0"/>
              </a:rPr>
              <a:t>Скорректированы положения о необходимости соответствия производственных и складских помещений, используемых для производства и оборота спиртосодержащей продукции требованиям, установленным регулирующим органом</a:t>
            </a:r>
          </a:p>
          <a:p>
            <a:endParaRPr lang="ru-RU" sz="1600">
              <a:latin typeface="Calibri" pitchFamily="34" charset="0"/>
            </a:endParaRPr>
          </a:p>
          <a:p>
            <a:endParaRPr lang="ru-RU" sz="1600">
              <a:latin typeface="Calibri" pitchFamily="34" charset="0"/>
            </a:endParaRPr>
          </a:p>
          <a:p>
            <a:r>
              <a:rPr lang="ru-RU" sz="1600">
                <a:latin typeface="Calibri" pitchFamily="34" charset="0"/>
              </a:rPr>
              <a:t> </a:t>
            </a:r>
          </a:p>
          <a:p>
            <a:pPr algn="just"/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55650" y="1844675"/>
          <a:ext cx="7992888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323580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Вступивший в силу нормативный акт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Утративший силу нормативный акт</a:t>
                      </a:r>
                      <a:endParaRPr lang="ru-RU" sz="1600" dirty="0"/>
                    </a:p>
                  </a:txBody>
                  <a:tcPr/>
                </a:tc>
              </a:tr>
              <a:tr h="36518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Приказ Минфина России от 27.11.2020 № 289н, которым утверждены аналогичные Требования к складским помещениям, используемым 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для хранения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алкогольной (за исключением пива и пивных напитков, сидра,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пуаре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медовухи) и спиртосодержащей (за исключением спиртосодержащих лекарственных средств и медицинских изделий) продукции, расфасованной в потребительскую тару (упаковку), при осуществлении деятельности по ее производству и обороту (за исключением розничной продажи)»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Приказа Минфина России от 17.12.2018 № 272н «Об утверждении требований к складским помещениям и технических условий в области хранения при осуществлении деятельности по производству и обороту (за исключением розничной продажи) алкогольной продукции (за исключением пива, напитков, изготавливаемых на основе пива, сидра,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пуаре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медовухи), расфасованной в потребительскую тару (упаковку), и спиртосодержащей продукции (за исключением спиртосодержащих лекарственных средств и медицинских изделий), расфасованной в потребительскую тару (упаковку)» 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8064500" y="6570663"/>
            <a:ext cx="1079500" cy="28733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Слайд № 5</a:t>
            </a:r>
          </a:p>
        </p:txBody>
      </p:sp>
      <p:sp>
        <p:nvSpPr>
          <p:cNvPr id="7176" name="Rectangle 1"/>
          <p:cNvSpPr>
            <a:spLocks noChangeArrowheads="1"/>
          </p:cNvSpPr>
          <p:nvPr/>
        </p:nvSpPr>
        <p:spPr bwMode="auto">
          <a:xfrm>
            <a:off x="684213" y="1171575"/>
            <a:ext cx="7488237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latin typeface="Calibri" pitchFamily="34" charset="0"/>
              </a:rPr>
              <a:t>С 01.01.2021 года:</a:t>
            </a:r>
          </a:p>
          <a:p>
            <a:r>
              <a:rPr lang="ru-RU" sz="1200">
                <a:latin typeface="Calibri" pitchFamily="34" charset="0"/>
              </a:rPr>
              <a:t> - Упразднена акцизная марка</a:t>
            </a:r>
          </a:p>
          <a:p>
            <a:pPr algn="just"/>
            <a:r>
              <a:rPr lang="ru-RU" sz="1200">
                <a:latin typeface="Calibri" pitchFamily="34" charset="0"/>
              </a:rPr>
              <a:t>-  Вся алкогольная продукция,  производимая на территории РФ или ввозимая в РФ, в том числе из государств – членов ЕАЭС, подлежит обязательной маркировке </a:t>
            </a:r>
            <a:r>
              <a:rPr lang="ru-RU" sz="1200" u="sng">
                <a:latin typeface="Calibri" pitchFamily="34" charset="0"/>
              </a:rPr>
              <a:t>федеральной специальной маркой (ФСМ)</a:t>
            </a:r>
            <a:endParaRPr lang="ru-RU" sz="1200">
              <a:latin typeface="Calibri" pitchFamily="34" charset="0"/>
            </a:endParaRPr>
          </a:p>
          <a:p>
            <a:r>
              <a:rPr lang="ru-RU" sz="1200">
                <a:latin typeface="Calibri" pitchFamily="34" charset="0"/>
              </a:rPr>
              <a:t> </a:t>
            </a:r>
            <a:r>
              <a:rPr lang="ru-RU" sz="1200" b="1">
                <a:latin typeface="Calibri" pitchFamily="34" charset="0"/>
              </a:rPr>
              <a:t>ФСМ</a:t>
            </a:r>
            <a:r>
              <a:rPr lang="ru-RU" sz="1200">
                <a:latin typeface="Calibri" pitchFamily="34" charset="0"/>
              </a:rPr>
              <a:t> является документом, удостоверяющим законность (легальность) производства и оборота на территории РФ алкогольной продукции, а также является носителем информации единой государственной автоматизированной информационной системы и подтверждением фиксации информации о реализуемой на территории РФ алкогольной продукции в указанной системе.</a:t>
            </a:r>
          </a:p>
          <a:p>
            <a:r>
              <a:rPr lang="ru-RU" sz="1200">
                <a:latin typeface="Calibri" pitchFamily="34" charset="0"/>
              </a:rPr>
              <a:t> </a:t>
            </a:r>
          </a:p>
          <a:p>
            <a:r>
              <a:rPr lang="ru-RU" sz="1200" b="1">
                <a:latin typeface="Calibri" pitchFamily="34" charset="0"/>
              </a:rPr>
              <a:t>с 01.01.2021 вступили в силу:</a:t>
            </a:r>
            <a:endParaRPr lang="ru-RU" sz="1200">
              <a:latin typeface="Calibri" pitchFamily="34" charset="0"/>
            </a:endParaRPr>
          </a:p>
          <a:p>
            <a:pPr algn="just"/>
            <a:r>
              <a:rPr lang="ru-RU" sz="1200">
                <a:latin typeface="Calibri" pitchFamily="34" charset="0"/>
              </a:rPr>
              <a:t>- Постановление Правительства РФ от 29.12.2020 № 2348 «О маркировке алкогольной продукции федеральными специальными марками», которым утверждены:</a:t>
            </a:r>
          </a:p>
          <a:p>
            <a:r>
              <a:rPr lang="ru-RU" sz="1200">
                <a:latin typeface="Calibri" pitchFamily="34" charset="0"/>
                <a:hlinkClick r:id="rId5"/>
              </a:rPr>
              <a:t>Правила</a:t>
            </a:r>
            <a:r>
              <a:rPr lang="ru-RU" sz="1200">
                <a:latin typeface="Calibri" pitchFamily="34" charset="0"/>
              </a:rPr>
              <a:t> изготовления федеральных специальных марок;</a:t>
            </a:r>
          </a:p>
          <a:p>
            <a:r>
              <a:rPr lang="ru-RU" sz="1200">
                <a:latin typeface="Calibri" pitchFamily="34" charset="0"/>
                <a:hlinkClick r:id="rId6"/>
              </a:rPr>
              <a:t>Правила</a:t>
            </a:r>
            <a:r>
              <a:rPr lang="ru-RU" sz="1200">
                <a:latin typeface="Calibri" pitchFamily="34" charset="0"/>
              </a:rPr>
              <a:t> приобретения федеральных специальных марок;</a:t>
            </a:r>
          </a:p>
          <a:p>
            <a:r>
              <a:rPr lang="ru-RU" sz="1200">
                <a:latin typeface="Calibri" pitchFamily="34" charset="0"/>
                <a:hlinkClick r:id="rId7"/>
              </a:rPr>
              <a:t>Правила</a:t>
            </a:r>
            <a:r>
              <a:rPr lang="ru-RU" sz="1200">
                <a:latin typeface="Calibri" pitchFamily="34" charset="0"/>
              </a:rPr>
              <a:t> уничтожения федеральных специальных марок;</a:t>
            </a:r>
          </a:p>
          <a:p>
            <a:r>
              <a:rPr lang="ru-RU" sz="1200">
                <a:latin typeface="Calibri" pitchFamily="34" charset="0"/>
                <a:hlinkClick r:id="rId8"/>
              </a:rPr>
              <a:t>Правила</a:t>
            </a:r>
            <a:r>
              <a:rPr lang="ru-RU" sz="1200">
                <a:latin typeface="Calibri" pitchFamily="34" charset="0"/>
              </a:rPr>
              <a:t> маркировки федеральными специальными марками алкогольной продукции;</a:t>
            </a:r>
          </a:p>
          <a:p>
            <a:r>
              <a:rPr lang="ru-RU" sz="1200">
                <a:latin typeface="Calibri" pitchFamily="34" charset="0"/>
                <a:hlinkClick r:id="rId9"/>
              </a:rPr>
              <a:t>требования</a:t>
            </a:r>
            <a:r>
              <a:rPr lang="ru-RU" sz="1200">
                <a:latin typeface="Calibri" pitchFamily="34" charset="0"/>
              </a:rPr>
              <a:t> к образцам федеральных специальных марок.</a:t>
            </a:r>
          </a:p>
          <a:p>
            <a:r>
              <a:rPr lang="ru-RU" sz="1200">
                <a:latin typeface="Calibri" pitchFamily="34" charset="0"/>
              </a:rPr>
              <a:t> </a:t>
            </a:r>
          </a:p>
          <a:p>
            <a:r>
              <a:rPr lang="ru-RU" sz="1200">
                <a:latin typeface="Calibri" pitchFamily="34" charset="0"/>
              </a:rPr>
              <a:t>- Приказ Росалкогольрегулирования от 17.12.2020 № 401 « Об утверждении образцов, перечня реквизитов и элементов защиты федеральных специальных марок для маркировки алкогольной продукции»</a:t>
            </a:r>
          </a:p>
          <a:p>
            <a:r>
              <a:rPr lang="ru-RU" sz="1200" b="1">
                <a:latin typeface="Calibri" pitchFamily="34" charset="0"/>
              </a:rPr>
              <a:t> </a:t>
            </a:r>
            <a:endParaRPr lang="ru-RU" sz="1200">
              <a:latin typeface="Calibri" pitchFamily="34" charset="0"/>
            </a:endParaRPr>
          </a:p>
          <a:p>
            <a:r>
              <a:rPr lang="ru-RU" sz="1200" b="1">
                <a:latin typeface="Calibri" pitchFamily="34" charset="0"/>
              </a:rPr>
              <a:t>утратил силу ряд постановлений Правительства РФ:</a:t>
            </a:r>
            <a:endParaRPr lang="ru-RU" sz="1200">
              <a:latin typeface="Calibri" pitchFamily="34" charset="0"/>
            </a:endParaRPr>
          </a:p>
          <a:p>
            <a:r>
              <a:rPr lang="ru-RU" sz="1200">
                <a:latin typeface="Calibri" pitchFamily="34" charset="0"/>
              </a:rPr>
              <a:t>- от 21 декабря 2005 г. № 785 «О маркировке алкогольной продукции федеральными специальными марками» </a:t>
            </a:r>
          </a:p>
          <a:p>
            <a:r>
              <a:rPr lang="ru-RU" sz="1200">
                <a:latin typeface="Calibri" pitchFamily="34" charset="0"/>
              </a:rPr>
              <a:t>- от 31 декабря 2005г. № 866 «О маркировке алкогольной продукции акцизными марками» </a:t>
            </a:r>
          </a:p>
          <a:p>
            <a:r>
              <a:rPr lang="ru-RU" sz="1200">
                <a:latin typeface="Calibri" pitchFamily="34" charset="0"/>
              </a:rPr>
              <a:t>- от 11 июля 2012 г. № 704 «О внесении изменений в постановление Правительства Российской Федерации от 21 декабря  2005 г. № 785 и признании утратившим силу постановления Правительства РФ: от 11 апреля 2003 г. N 212» и от 27 июля 2012 г. N 775 «Об акцизных марках для маркировки алкогольной продукции»</a:t>
            </a:r>
          </a:p>
          <a:p>
            <a:pPr algn="just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8064500" y="6570663"/>
            <a:ext cx="1079500" cy="28733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Слайд № 6</a:t>
            </a:r>
          </a:p>
        </p:txBody>
      </p:sp>
      <p:sp>
        <p:nvSpPr>
          <p:cNvPr id="8200" name="Rectangle 1"/>
          <p:cNvSpPr>
            <a:spLocks noChangeArrowheads="1"/>
          </p:cNvSpPr>
          <p:nvPr/>
        </p:nvSpPr>
        <p:spPr bwMode="auto">
          <a:xfrm>
            <a:off x="684213" y="1341438"/>
            <a:ext cx="7488237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Постановление Правительства Российской Федерации о от 31.12.2020 № 2466 «О ведении и функционировании единой государственной автоматизированной информационной системы учета объема производства и оборота этилового спирта, алкогольной и спиртосодержащей продукции»</a:t>
            </a:r>
          </a:p>
          <a:p>
            <a:pPr algn="just"/>
            <a:r>
              <a:rPr lang="ru-RU">
                <a:latin typeface="Calibri" pitchFamily="34" charset="0"/>
              </a:rPr>
              <a:t> </a:t>
            </a:r>
          </a:p>
          <a:p>
            <a:pPr algn="just"/>
            <a:r>
              <a:rPr lang="ru-RU">
                <a:latin typeface="Calibri" pitchFamily="34" charset="0"/>
              </a:rPr>
              <a:t>Приказ Федеральной службы по регулированию алкогольного рынка от 17.12.2020 № 396 «Об утверждении порядка и формата представления в форме электронного документа деклараций об объеме производства, оборота и (или) использования этилового спирта, алкогольной и спиртосодержащей продукции, об использовании производственных мощностей производителями пива и пивных напитков сидра, пуаре, медовухи, форм и порядка заполнения таких деклараций»</a:t>
            </a:r>
          </a:p>
          <a:p>
            <a:pPr algn="just"/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8064500" y="6570663"/>
            <a:ext cx="1079500" cy="28733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Слайд № 7</a:t>
            </a:r>
          </a:p>
        </p:txBody>
      </p:sp>
      <p:sp>
        <p:nvSpPr>
          <p:cNvPr id="9224" name="Rectangle 1"/>
          <p:cNvSpPr>
            <a:spLocks noChangeArrowheads="1"/>
          </p:cNvSpPr>
          <p:nvPr/>
        </p:nvSpPr>
        <p:spPr bwMode="auto">
          <a:xfrm>
            <a:off x="684213" y="433388"/>
            <a:ext cx="7488237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- Приказ Росалкогольрегулирования от 17.12.2020 № 402 «Об утверждении формы и порядка предоставления выписок из государственного сводного реестра выданных, приостановленных и аннулированных лицензий на производство и оборот этилового спирта, алкогольной и спиртосодержащей продукции»</a:t>
            </a:r>
          </a:p>
          <a:p>
            <a:r>
              <a:rPr lang="ru-RU">
                <a:latin typeface="Calibri" pitchFamily="34" charset="0"/>
              </a:rPr>
              <a:t> -Приказ Минфина России от 07.10.2020 </a:t>
            </a:r>
            <a:r>
              <a:rPr lang="ru-RU">
                <a:latin typeface="Calibri" pitchFamily="34" charset="0"/>
                <a:hlinkClick r:id="rId5"/>
              </a:rPr>
              <a:t>№ 232н</a:t>
            </a:r>
            <a:r>
              <a:rPr lang="ru-RU">
                <a:latin typeface="Calibri" pitchFamily="34" charset="0"/>
              </a:rPr>
              <a:t> "Об установлении цен, не ниже которых осуществляются закупка (за исключением импорта), поставки (за исключением экспорта) и розничная продажа игристого вина (шампанского)"</a:t>
            </a:r>
          </a:p>
          <a:p>
            <a:r>
              <a:rPr lang="ru-RU">
                <a:latin typeface="Calibri" pitchFamily="34" charset="0"/>
              </a:rPr>
              <a:t> -Приказ Минфина России от 07.10.2020 № 233н "Об установлении цены, не ниже которой осуществляются закупка (за исключением импорта), поставки (за исключением экспорта) этилового спирта, произведенного из пищевого сырья</a:t>
            </a:r>
            <a:r>
              <a:rPr lang="ru-RU">
                <a:latin typeface="Calibri" pitchFamily="34" charset="0"/>
                <a:hlinkClick r:id="rId6"/>
              </a:rPr>
              <a:t>«</a:t>
            </a:r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  <a:hlinkClick r:id="rId6"/>
              </a:rPr>
              <a:t>- Приказ Минфина России от 07.10.2020 N 234н  </a:t>
            </a:r>
            <a:r>
              <a:rPr lang="ru-RU">
                <a:latin typeface="Calibri" pitchFamily="34" charset="0"/>
              </a:rPr>
              <a:t>"Об установлении цены, не ниже которой осуществляются закупка (за исключением импорта), поставки (за исключением экспорта) этилового спирта, произведенного из непищевого сырья, и денатурированного этилового спирта, произведенного из пищевого и непищевого сырья (за исключением биоэтанола)"</a:t>
            </a:r>
          </a:p>
          <a:p>
            <a:r>
              <a:rPr lang="ru-RU">
                <a:latin typeface="Calibri" pitchFamily="34" charset="0"/>
              </a:rPr>
              <a:t> -Приказ Минфина России от 07.10.2020 № 235н "Об установлении цен, не ниже которых осуществляются закупка (за исключением импорта), поставки (за исключением экспорта) и розничная продажа алкогольной продукции крепостью свыше 28 процентов"</a:t>
            </a:r>
          </a:p>
          <a:p>
            <a:pPr algn="just"/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8064500" y="6570663"/>
            <a:ext cx="1079500" cy="28733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Слайд № 8</a:t>
            </a:r>
          </a:p>
        </p:txBody>
      </p:sp>
      <p:sp>
        <p:nvSpPr>
          <p:cNvPr id="10248" name="Rectangle 1"/>
          <p:cNvSpPr>
            <a:spLocks noChangeArrowheads="1"/>
          </p:cNvSpPr>
          <p:nvPr/>
        </p:nvSpPr>
        <p:spPr bwMode="auto">
          <a:xfrm>
            <a:off x="684213" y="1890713"/>
            <a:ext cx="748823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Федеральный закон от 31.07.2020 № 247-ФЗ «Об обязательных требованиях в Российской Федерации» </a:t>
            </a:r>
          </a:p>
          <a:p>
            <a:pPr algn="just"/>
            <a:r>
              <a:rPr lang="ru-RU">
                <a:latin typeface="Calibri" pitchFamily="34" charset="0"/>
              </a:rPr>
              <a:t> </a:t>
            </a:r>
          </a:p>
          <a:p>
            <a:pPr algn="just"/>
            <a:r>
              <a:rPr lang="ru-RU">
                <a:latin typeface="Calibri" pitchFamily="34" charset="0"/>
              </a:rPr>
              <a:t>Постановление Правительства Российской Федерации от 09.06.2020 № 841 «О признании утратившими силу некоторых актов и отдельных положений некоторых актов Правительства Российской Федерации и об отмене некоторых актов федеральных органов исполнительной власти, содержащих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продукции»</a:t>
            </a:r>
          </a:p>
          <a:p>
            <a:pPr algn="just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1043608" y="1268760"/>
            <a:ext cx="7772400" cy="439248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700" b="1" i="1" dirty="0">
              <a:latin typeface="Bookman Old Style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43808" y="6000768"/>
            <a:ext cx="439248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980729"/>
            <a:ext cx="8568952" cy="5493812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Выступление по теме: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/>
              <a:t>Изменение обязательных требований. Правоприменительная  практика соблюдения обязательных требований организациями, осуществляющими деятельность по обороту  алкогольной и спиртосодержащей продукции</a:t>
            </a:r>
            <a:endParaRPr lang="ru-RU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11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Докладчик: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консультант отдела по контролю за соблюдением лицензионных условий и требований в сфере производства и оборота этилового спирта, алкогольной и спиртосодержащей продукции </a:t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МРУ Росалкогольрегулирования </a:t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Сибирскому федеральному округу</a:t>
            </a:r>
          </a:p>
          <a:p>
            <a:pPr algn="ctr">
              <a:defRPr/>
            </a:pP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0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Вощенкова Ольга Валерьевна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тел. (383)-</a:t>
            </a:r>
            <a:r>
              <a:rPr lang="en-US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220-02-</a:t>
            </a: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75, </a:t>
            </a:r>
            <a:r>
              <a:rPr lang="en-US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e-mail: info@sfo.fsrar.ru</a:t>
            </a:r>
            <a:endParaRPr lang="ru-RU" sz="28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55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0" name="Схема 19"/>
          <p:cNvGraphicFramePr/>
          <p:nvPr/>
        </p:nvGraphicFramePr>
        <p:xfrm>
          <a:off x="575048" y="620688"/>
          <a:ext cx="8568952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300192" y="1772816"/>
            <a:ext cx="2016224" cy="692497"/>
          </a:xfrm>
          <a:prstGeom prst="rect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1300" b="1" dirty="0" smtClean="0"/>
              <a:t>постановление Правительства РФ от 29.12.2015 № 1459</a:t>
            </a:r>
            <a:endParaRPr lang="ru-RU" sz="13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660232" y="2636912"/>
            <a:ext cx="2160240" cy="692497"/>
          </a:xfrm>
          <a:prstGeom prst="rect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1300" b="1" dirty="0" smtClean="0"/>
              <a:t>постановление Правительства РФ от 19.06.2006 № 380</a:t>
            </a:r>
            <a:endParaRPr lang="ru-RU" sz="1300" b="1" dirty="0"/>
          </a:p>
        </p:txBody>
      </p:sp>
      <p:sp>
        <p:nvSpPr>
          <p:cNvPr id="36" name="TextBox 35"/>
          <p:cNvSpPr txBox="1"/>
          <p:nvPr/>
        </p:nvSpPr>
        <p:spPr>
          <a:xfrm rot="10800000" flipV="1">
            <a:off x="7092280" y="3429000"/>
            <a:ext cx="1872208" cy="692497"/>
          </a:xfrm>
          <a:prstGeom prst="rect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300" b="1" dirty="0" smtClean="0"/>
              <a:t>Постановление Правительства  РФ от 09.07.2016 № 650</a:t>
            </a:r>
            <a:endParaRPr lang="ru-RU" sz="1300" b="1" dirty="0"/>
          </a:p>
        </p:txBody>
      </p:sp>
      <p:sp>
        <p:nvSpPr>
          <p:cNvPr id="14" name="Блок-схема: ссылка на другую страницу 13"/>
          <p:cNvSpPr/>
          <p:nvPr/>
        </p:nvSpPr>
        <p:spPr>
          <a:xfrm>
            <a:off x="8063880" y="6569968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1</a:t>
            </a:r>
            <a:endParaRPr lang="ru-RU" sz="1200" b="1" dirty="0"/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5796136" y="1988840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6804248" y="378904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6300192" y="2924944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27" name="Схема 26"/>
          <p:cNvGraphicFramePr/>
          <p:nvPr/>
        </p:nvGraphicFramePr>
        <p:xfrm>
          <a:off x="1043608" y="4365104"/>
          <a:ext cx="7848872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cxnSp>
        <p:nvCxnSpPr>
          <p:cNvPr id="31" name="Прямая соединительная линия 30"/>
          <p:cNvCxnSpPr/>
          <p:nvPr/>
        </p:nvCxnSpPr>
        <p:spPr>
          <a:xfrm>
            <a:off x="4788024" y="4941168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трелка вверх 34"/>
          <p:cNvSpPr/>
          <p:nvPr/>
        </p:nvSpPr>
        <p:spPr>
          <a:xfrm>
            <a:off x="2915816" y="5589240"/>
            <a:ext cx="216024" cy="360040"/>
          </a:xfrm>
          <a:prstGeom prst="upArrow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верх 36"/>
          <p:cNvSpPr/>
          <p:nvPr/>
        </p:nvSpPr>
        <p:spPr>
          <a:xfrm>
            <a:off x="6804248" y="5589240"/>
            <a:ext cx="216024" cy="360040"/>
          </a:xfrm>
          <a:prstGeom prst="upArrow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ссылка на другую страницу 13"/>
          <p:cNvSpPr/>
          <p:nvPr/>
        </p:nvSpPr>
        <p:spPr>
          <a:xfrm>
            <a:off x="7956376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2</a:t>
            </a:r>
          </a:p>
        </p:txBody>
      </p:sp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476672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Структура правонарушений, выявленных на территории </a:t>
            </a:r>
            <a:br>
              <a:rPr lang="ru-RU" sz="2000" b="1" dirty="0" smtClean="0"/>
            </a:br>
            <a:r>
              <a:rPr lang="ru-RU" sz="2000" b="1" dirty="0" smtClean="0"/>
              <a:t>Сибирского федерального округа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39552" y="1268760"/>
          <a:ext cx="835292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/>
          <p:nvPr/>
        </p:nvGraphicFramePr>
        <p:xfrm>
          <a:off x="395536" y="4097660"/>
          <a:ext cx="8064896" cy="2760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" name="TextBox 16"/>
          <p:cNvSpPr txBox="1"/>
          <p:nvPr/>
        </p:nvSpPr>
        <p:spPr>
          <a:xfrm>
            <a:off x="3563888" y="1124744"/>
            <a:ext cx="180020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7030A0"/>
                </a:solidFill>
              </a:rPr>
              <a:t>2020 год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2699792" y="3933056"/>
            <a:ext cx="345638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7030A0"/>
                </a:solidFill>
              </a:rPr>
              <a:t>6 месяцев 2021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0" y="188640"/>
          <a:ext cx="8244408" cy="167640"/>
        </p:xfrm>
        <a:graphic>
          <a:graphicData uri="http://schemas.openxmlformats.org/drawingml/2006/table">
            <a:tbl>
              <a:tblPr/>
              <a:tblGrid>
                <a:gridCol w="8244408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Федеральной службы по регулированию алкогольного рынка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-396552" y="1556792"/>
          <a:ext cx="9540552" cy="2204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611560" y="3933056"/>
          <a:ext cx="7920880" cy="28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1043608" y="1268760"/>
            <a:ext cx="7772400" cy="439248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700" b="1" i="1" dirty="0">
              <a:latin typeface="Bookman Old Style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43808" y="6000768"/>
            <a:ext cx="439248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0"/>
            <a:ext cx="8892480" cy="903324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Изменение обязательных требований. Проблемные вопросы и правоприменительная практика соблюдения обязательных требований организациями, осуществляющими деятельность по обороту, в том числе розничной продаже, алкогольной продукции</a:t>
            </a:r>
            <a:endParaRPr lang="en-US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уководитель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межрегионального управления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Федеральной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службы по регулированию алкогольного рынка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Сибирскому федеральному округу</a:t>
            </a:r>
          </a:p>
          <a:p>
            <a:pPr algn="ctr"/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Романова Светлана Алексеевна</a:t>
            </a:r>
          </a:p>
          <a:p>
            <a:pPr algn="ctr"/>
            <a:r>
              <a:rPr lang="ru-RU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тел. </a:t>
            </a:r>
            <a:r>
              <a:rPr lang="ru-RU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(383)-</a:t>
            </a:r>
            <a:r>
              <a:rPr lang="en-US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220-0</a:t>
            </a:r>
            <a:r>
              <a:rPr lang="ru-RU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r>
              <a:rPr lang="en-US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ru-RU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22, </a:t>
            </a:r>
            <a:r>
              <a:rPr lang="en-US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e-mail: info@sfo.fsrar.ru</a:t>
            </a:r>
            <a:endParaRPr lang="ru-RU" sz="2400" b="1" spc="50" dirty="0" smtClean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sz="2400" b="1" spc="50" dirty="0" smtClean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16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16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16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b="1" dirty="0" smtClean="0"/>
          </a:p>
          <a:p>
            <a:pPr algn="ctr" eaLnBrk="1" hangingPunct="1">
              <a:defRPr/>
            </a:pPr>
            <a:endParaRPr lang="en-US" sz="11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55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ссылка на другую страницу 13"/>
          <p:cNvSpPr/>
          <p:nvPr/>
        </p:nvSpPr>
        <p:spPr>
          <a:xfrm>
            <a:off x="7956376" y="6453336"/>
            <a:ext cx="935037" cy="28877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  <a:cs typeface="Times New Roman" pitchFamily="18" charset="0"/>
              </a:rPr>
              <a:t>Слайд </a:t>
            </a: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3</a:t>
            </a:r>
            <a:endParaRPr lang="ru-RU" sz="12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3830" y="548680"/>
            <a:ext cx="930169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8288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6" name="TextBox 3"/>
          <p:cNvSpPr txBox="1"/>
          <p:nvPr/>
        </p:nvSpPr>
        <p:spPr>
          <a:xfrm>
            <a:off x="755576" y="1484783"/>
            <a:ext cx="7632848" cy="489654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99592" y="620688"/>
            <a:ext cx="6911975" cy="93503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ea typeface="+mj-ea"/>
                <a:cs typeface="Times New Roman" pitchFamily="18" charset="0"/>
              </a:rPr>
              <a:t>Наиболее часто выявляемые нарушения порядка учета объемов оборота алкогольной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продукции</a:t>
            </a:r>
            <a:endParaRPr lang="ru-RU" sz="2000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1" name="Схема 20"/>
          <p:cNvGraphicFramePr/>
          <p:nvPr/>
        </p:nvGraphicFramePr>
        <p:xfrm>
          <a:off x="899592" y="1628800"/>
          <a:ext cx="806489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8288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6" name="TextBox 3"/>
          <p:cNvSpPr txBox="1"/>
          <p:nvPr/>
        </p:nvSpPr>
        <p:spPr>
          <a:xfrm>
            <a:off x="755576" y="1484783"/>
            <a:ext cx="7632848" cy="489654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endParaRPr lang="ru-RU" sz="1600" b="1" dirty="0" smtClean="0"/>
          </a:p>
          <a:p>
            <a:pPr lvl="1"/>
            <a:endParaRPr lang="ru-RU" sz="1600" b="1" dirty="0" smtClean="0"/>
          </a:p>
          <a:p>
            <a:pPr lvl="1"/>
            <a:endParaRPr lang="ru-RU" sz="1600" b="1" dirty="0" smtClean="0"/>
          </a:p>
          <a:p>
            <a:pPr lvl="1"/>
            <a:endParaRPr lang="ru-RU" sz="1600" b="1" dirty="0" smtClean="0"/>
          </a:p>
          <a:p>
            <a:pPr lvl="1"/>
            <a:endParaRPr lang="ru-RU" sz="1600" b="1" dirty="0" smtClean="0"/>
          </a:p>
          <a:p>
            <a:pPr lvl="1"/>
            <a:endParaRPr lang="ru-RU" sz="1600" b="1" dirty="0" smtClean="0"/>
          </a:p>
          <a:p>
            <a:pPr lvl="1"/>
            <a:endParaRPr lang="ru-RU" sz="1600" b="1" dirty="0" smtClean="0"/>
          </a:p>
          <a:p>
            <a:pPr lvl="1"/>
            <a:endParaRPr lang="ru-RU" sz="1600" b="1" dirty="0" smtClean="0"/>
          </a:p>
          <a:p>
            <a:pPr marL="800100" lvl="1" indent="-342900"/>
            <a:endParaRPr lang="ru-RU" sz="1600" b="1" dirty="0" smtClean="0"/>
          </a:p>
          <a:p>
            <a:pPr algn="ctr" rtl="0"/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rtl="0"/>
            <a:r>
              <a:rPr lang="ru-RU" sz="1600" b="1" i="0" baseline="0" dirty="0" smtClean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548680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За нарушение установленного порядка учёта объема производства, оборота или использования алкогольной и спиртосодержащей продукции ст. 14.19 </a:t>
            </a:r>
            <a:r>
              <a:rPr lang="ru-RU" sz="2400" b="1" dirty="0" err="1" smtClean="0"/>
              <a:t>КоАП</a:t>
            </a:r>
            <a:r>
              <a:rPr lang="ru-RU" sz="2400" b="1" dirty="0" smtClean="0"/>
              <a:t> РФ предусмотрена административная ответственность 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ссылка на другую страницу 9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4</a:t>
            </a:r>
            <a:endParaRPr lang="ru-RU" sz="1200" b="1" dirty="0"/>
          </a:p>
        </p:txBody>
      </p:sp>
      <p:graphicFrame>
        <p:nvGraphicFramePr>
          <p:cNvPr id="20" name="Схема 19"/>
          <p:cNvGraphicFramePr/>
          <p:nvPr/>
        </p:nvGraphicFramePr>
        <p:xfrm>
          <a:off x="611560" y="2564904"/>
          <a:ext cx="8280920" cy="3775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0270" y="548680"/>
            <a:ext cx="863729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8288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6" name="TextBox 3"/>
          <p:cNvSpPr txBox="1"/>
          <p:nvPr/>
        </p:nvSpPr>
        <p:spPr>
          <a:xfrm>
            <a:off x="755576" y="1196752"/>
            <a:ext cx="7632848" cy="5184575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548680"/>
            <a:ext cx="81369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latin typeface="Times New Roman" pitchFamily="18" charset="0"/>
                <a:ea typeface="+mj-ea"/>
                <a:cs typeface="Times New Roman" pitchFamily="18" charset="0"/>
              </a:rPr>
              <a:t>Меры, которые следует предпринять в целях </a:t>
            </a:r>
            <a:r>
              <a:rPr lang="ru-RU" sz="19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недопущения нарушения </a:t>
            </a:r>
            <a:r>
              <a:rPr lang="ru-RU" sz="1900" b="1" dirty="0">
                <a:latin typeface="Times New Roman" pitchFamily="18" charset="0"/>
                <a:ea typeface="+mj-ea"/>
                <a:cs typeface="Times New Roman" pitchFamily="18" charset="0"/>
              </a:rPr>
              <a:t>порядка учета </a:t>
            </a:r>
            <a:r>
              <a:rPr lang="ru-RU" sz="19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алкогольной </a:t>
            </a:r>
            <a:r>
              <a:rPr lang="ru-RU" sz="1900" b="1" dirty="0">
                <a:latin typeface="Times New Roman" pitchFamily="18" charset="0"/>
                <a:ea typeface="+mj-ea"/>
                <a:cs typeface="Times New Roman" pitchFamily="18" charset="0"/>
              </a:rPr>
              <a:t>и спиртосодержащей продукции</a:t>
            </a:r>
          </a:p>
        </p:txBody>
      </p:sp>
      <p:graphicFrame>
        <p:nvGraphicFramePr>
          <p:cNvPr id="17" name="Схема 16"/>
          <p:cNvGraphicFramePr/>
          <p:nvPr/>
        </p:nvGraphicFramePr>
        <p:xfrm>
          <a:off x="611560" y="1196752"/>
          <a:ext cx="835292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8100392" y="6569223"/>
            <a:ext cx="935037" cy="28877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Слайд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7772400" cy="439248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dirty="0" smtClean="0">
                <a:ea typeface="Calibri"/>
                <a:cs typeface="Times New Roman"/>
              </a:rPr>
              <a:t/>
            </a:r>
            <a:br>
              <a:rPr lang="ru-RU" sz="2000" dirty="0" smtClean="0">
                <a:ea typeface="Calibri"/>
                <a:cs typeface="Times New Roman"/>
              </a:rPr>
            </a:br>
            <a:endParaRPr lang="ru-RU" sz="2700" b="1" i="1" dirty="0">
              <a:latin typeface="Bookman Old Style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43808" y="6000768"/>
            <a:ext cx="439248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b="1" dirty="0" smtClean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302633"/>
            <a:ext cx="8064896" cy="761747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Выступление по теме: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Обзор правоприменительной практики при осуществлении Управлением контрольно-надзорной деятельности в отношении организаций, осуществляющих оборот (в том числе розничную продажу) алкогольной продукции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defRPr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Докладчик: заместитель начальника отдела контроля за легальностью производства и оборота этилового спирта, алкогольной и спиртосодержащей продукции </a:t>
            </a:r>
            <a:br>
              <a:rPr lang="ru-RU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МРУ Росалкогольрегулирования </a:t>
            </a:r>
            <a:br>
              <a:rPr lang="ru-RU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Сибирскому федеральному округу</a:t>
            </a:r>
          </a:p>
          <a:p>
            <a:pPr algn="ctr"/>
            <a:endParaRPr lang="ru-RU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Фещенко Марина Владимировна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тел. (383)-220-02-87, </a:t>
            </a:r>
            <a:r>
              <a:rPr lang="en-US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e-mail: info@sfo.fsrar.ru</a:t>
            </a:r>
            <a:endParaRPr lang="ru-RU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16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16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b="1" dirty="0" smtClean="0"/>
          </a:p>
          <a:p>
            <a:pPr algn="ctr" eaLnBrk="1" hangingPunct="1">
              <a:defRPr/>
            </a:pPr>
            <a:endParaRPr lang="en-US" sz="11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55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00042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Группа 7"/>
          <p:cNvGrpSpPr/>
          <p:nvPr/>
        </p:nvGrpSpPr>
        <p:grpSpPr>
          <a:xfrm>
            <a:off x="571472" y="2124812"/>
            <a:ext cx="8021915" cy="4733186"/>
            <a:chOff x="275928" y="-1291220"/>
            <a:chExt cx="7958810" cy="1808421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58584" y="-1205610"/>
              <a:ext cx="7715687" cy="1403127"/>
            </a:xfrm>
            <a:prstGeom prst="roundRect">
              <a:avLst>
                <a:gd name="adj" fmla="val 10000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lnRef>
            <a:fill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buFont typeface="Symbol" pitchFamily="18" charset="2"/>
                <a:buChar char="-"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сверка идентификационных признаков алкогольной продукции со сведениями, содержащимися в сопроводительных документах;</a:t>
              </a:r>
            </a:p>
            <a:p>
              <a:pPr>
                <a:buFont typeface="Symbol" pitchFamily="18" charset="2"/>
                <a:buChar char="-"/>
              </a:pPr>
              <a:endPara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Symbol" pitchFamily="18" charset="2"/>
                <a:buChar char="-"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проверка дат розлива и дат поставок алкогольной продукции;</a:t>
              </a:r>
            </a:p>
            <a:p>
              <a:pPr algn="ctr">
                <a:buFont typeface="Symbol" pitchFamily="18" charset="2"/>
                <a:buChar char="-"/>
              </a:pPr>
              <a:endPara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Symbol" pitchFamily="18" charset="2"/>
                <a:buChar char="-"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анализ информации, содержащейся во ФРАП;</a:t>
              </a:r>
            </a:p>
            <a:p>
              <a:pPr algn="ctr">
                <a:buFont typeface="Symbol" pitchFamily="18" charset="2"/>
                <a:buChar char="-"/>
              </a:pPr>
              <a:endPara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Symbol" pitchFamily="18" charset="2"/>
                <a:buChar char="-"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анализ информации, размещенной в открытом доступе в ЕГРЮЛ;</a:t>
              </a:r>
            </a:p>
            <a:p>
              <a:pPr algn="ctr">
                <a:buFont typeface="Symbol" pitchFamily="18" charset="2"/>
                <a:buChar char="-"/>
              </a:pPr>
              <a:endPara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Symbol" pitchFamily="18" charset="2"/>
                <a:buChar char="-"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анализ информации, содержащейся в сети Интернет.</a:t>
              </a:r>
            </a:p>
            <a:p>
              <a:endParaRPr lang="ru-RU" dirty="0"/>
            </a:p>
          </p:txBody>
        </p:sp>
        <p:sp>
          <p:nvSpPr>
            <p:cNvPr id="19" name="Скругленный прямоугольник 4"/>
            <p:cNvSpPr/>
            <p:nvPr/>
          </p:nvSpPr>
          <p:spPr>
            <a:xfrm>
              <a:off x="275928" y="-1291220"/>
              <a:ext cx="7958810" cy="18084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algn="ctr"/>
              <a:endParaRPr lang="ru-RU" sz="1600" b="0" kern="1200" dirty="0" smtClean="0">
                <a:solidFill>
                  <a:schemeClr val="tx1"/>
                </a:solidFill>
              </a:endParaRPr>
            </a:p>
            <a:p>
              <a:pPr>
                <a:buFontTx/>
                <a:buChar char="-"/>
              </a:pPr>
              <a:endParaRPr lang="ru-RU" b="1" dirty="0" smtClean="0">
                <a:solidFill>
                  <a:schemeClr val="tx1"/>
                </a:solidFill>
              </a:endParaRPr>
            </a:p>
            <a:p>
              <a:endParaRPr lang="ru-RU" b="1" dirty="0" smtClean="0">
                <a:solidFill>
                  <a:schemeClr val="tx1"/>
                </a:solidFill>
              </a:endParaRPr>
            </a:p>
            <a:p>
              <a:pPr algn="ctr">
                <a:buFontTx/>
                <a:buChar char="-"/>
              </a:pPr>
              <a:endParaRPr lang="ru-RU" sz="1100" b="1" dirty="0" smtClean="0">
                <a:solidFill>
                  <a:schemeClr val="tx1"/>
                </a:solidFill>
              </a:endParaRPr>
            </a:p>
            <a:p>
              <a:pPr algn="ctr">
                <a:buFontTx/>
                <a:buChar char="-"/>
              </a:pPr>
              <a:endParaRPr lang="ru-RU" sz="11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endParaRPr lang="en-US" sz="2000" dirty="0" smtClean="0"/>
            </a:p>
            <a:p>
              <a:endParaRPr lang="ru-RU" sz="2000" dirty="0" smtClean="0"/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i="1" kern="1200" dirty="0"/>
            </a:p>
          </p:txBody>
        </p:sp>
      </p:grpSp>
      <p:sp>
        <p:nvSpPr>
          <p:cNvPr id="14" name="Блок-схема: ссылка на другую страницу 13"/>
          <p:cNvSpPr/>
          <p:nvPr/>
        </p:nvSpPr>
        <p:spPr>
          <a:xfrm>
            <a:off x="7956376" y="6309320"/>
            <a:ext cx="1080120" cy="432048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Слайд № 1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692696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Меры, которые необходимо предпринять для недопущения совершения административного правонарушения, ответственность за которое предусмотрена </a:t>
            </a:r>
          </a:p>
          <a:p>
            <a:pPr lvl="0"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ч. 2 ст.14.16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КоАП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РФ: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00042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Группа 7"/>
          <p:cNvGrpSpPr/>
          <p:nvPr/>
        </p:nvGrpSpPr>
        <p:grpSpPr>
          <a:xfrm>
            <a:off x="571472" y="1700808"/>
            <a:ext cx="8021915" cy="5157190"/>
            <a:chOff x="275928" y="-1291220"/>
            <a:chExt cx="7958810" cy="1808421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58584" y="-1215469"/>
              <a:ext cx="7715687" cy="1540270"/>
            </a:xfrm>
            <a:prstGeom prst="roundRect">
              <a:avLst>
                <a:gd name="adj" fmla="val 10000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lnRef>
            <a:fill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just">
                <a:buFontTx/>
                <a:buChar char="-"/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Федеральным законом от 22.11.1995 № 171-ФЗ "О государственном регулировании производства и оборота этилового спирта, алкогольной и спиртосодержащей продукции и об ограничении потребления (распития) алкогольной продукции" (п. 3 ст. 11, ст. 25, ст. 26 );</a:t>
              </a:r>
            </a:p>
            <a:p>
              <a:pPr>
                <a:buFontTx/>
                <a:buChar char="-"/>
              </a:pPr>
              <a:endParaRPr lang="ru-RU" sz="12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Федеральным законом от 02.01.2000 № 29-ФЗ «О качестве и безопасности пищевых продуктов» (п. 2 ст. 3, п. 1 ст. 22);</a:t>
              </a:r>
            </a:p>
            <a:p>
              <a:pPr>
                <a:buFontTx/>
                <a:buChar char="-"/>
              </a:pPr>
              <a:endParaRPr lang="ru-RU" sz="12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Федеральным законом от 30.03.1999 № 52-ФЗ «О санитарно-эпидемиологическом благополучии населения» (ст. 11);</a:t>
              </a:r>
            </a:p>
            <a:p>
              <a:pPr>
                <a:buFontTx/>
                <a:buChar char="-"/>
              </a:pPr>
              <a:endParaRPr lang="ru-RU" sz="12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Федеральным законом от 27.12.2002 № 184-ФЗ «О техническом регулировании» (п. 1 ст. 36);</a:t>
              </a:r>
            </a:p>
            <a:p>
              <a:pPr>
                <a:buFontTx/>
                <a:buChar char="-"/>
              </a:pPr>
              <a:endParaRPr lang="ru-RU" sz="12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ГК РФ (п. 2 ст. 513);</a:t>
              </a:r>
            </a:p>
            <a:p>
              <a:pPr>
                <a:buFontTx/>
                <a:buChar char="-"/>
              </a:pPr>
              <a:endParaRPr lang="ru-RU" sz="12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ТР ТС 021/2011 «О безопасности пищевой продукции»;</a:t>
              </a:r>
            </a:p>
            <a:p>
              <a:pPr>
                <a:buFontTx/>
                <a:buChar char="-"/>
              </a:pPr>
              <a:endParaRPr lang="ru-RU" sz="12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ТР ТС 022/2011 «Пищевая продукция в части ее маркировки»;</a:t>
              </a:r>
            </a:p>
            <a:p>
              <a:pPr>
                <a:buFontTx/>
                <a:buChar char="-"/>
              </a:pPr>
              <a:endParaRPr lang="ru-RU" sz="12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Положениями ГОСТ; </a:t>
              </a:r>
            </a:p>
            <a:p>
              <a:pPr>
                <a:buFontTx/>
                <a:buChar char="-"/>
              </a:pPr>
              <a:endParaRPr lang="ru-RU" sz="12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-иными нормативными актами;</a:t>
              </a:r>
            </a:p>
            <a:p>
              <a:pPr>
                <a:buFontTx/>
                <a:buChar char="-"/>
              </a:pPr>
              <a:endParaRPr lang="ru-RU" dirty="0"/>
            </a:p>
          </p:txBody>
        </p:sp>
        <p:sp>
          <p:nvSpPr>
            <p:cNvPr id="19" name="Скругленный прямоугольник 4"/>
            <p:cNvSpPr/>
            <p:nvPr/>
          </p:nvSpPr>
          <p:spPr>
            <a:xfrm>
              <a:off x="275928" y="-1291220"/>
              <a:ext cx="7958810" cy="18084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algn="ctr"/>
              <a:endParaRPr lang="ru-RU" sz="1600" b="0" kern="1200" dirty="0" smtClean="0">
                <a:solidFill>
                  <a:schemeClr val="tx1"/>
                </a:solidFill>
              </a:endParaRPr>
            </a:p>
            <a:p>
              <a:pPr>
                <a:buFontTx/>
                <a:buChar char="-"/>
              </a:pPr>
              <a:endParaRPr lang="ru-RU" b="1" dirty="0" smtClean="0">
                <a:solidFill>
                  <a:schemeClr val="tx1"/>
                </a:solidFill>
              </a:endParaRPr>
            </a:p>
            <a:p>
              <a:endParaRPr lang="ru-RU" b="1" dirty="0" smtClean="0">
                <a:solidFill>
                  <a:schemeClr val="tx1"/>
                </a:solidFill>
              </a:endParaRPr>
            </a:p>
            <a:p>
              <a:pPr algn="ctr">
                <a:buFontTx/>
                <a:buChar char="-"/>
              </a:pPr>
              <a:endParaRPr lang="ru-RU" sz="11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endParaRPr lang="en-US" sz="2000" dirty="0" smtClean="0"/>
            </a:p>
            <a:p>
              <a:endParaRPr lang="ru-RU" sz="2000" dirty="0" smtClean="0"/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i="1" kern="1200" dirty="0"/>
            </a:p>
          </p:txBody>
        </p:sp>
      </p:grpSp>
      <p:sp>
        <p:nvSpPr>
          <p:cNvPr id="14" name="Блок-схема: ссылка на другую страницу 13"/>
          <p:cNvSpPr/>
          <p:nvPr/>
        </p:nvSpPr>
        <p:spPr>
          <a:xfrm>
            <a:off x="7956376" y="6309320"/>
            <a:ext cx="1080120" cy="432048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Слайд № 2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692696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Обязательные требования к процессам реализации алкогольной продукции установлены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00042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Группа 7"/>
          <p:cNvGrpSpPr/>
          <p:nvPr/>
        </p:nvGrpSpPr>
        <p:grpSpPr>
          <a:xfrm>
            <a:off x="571472" y="1700808"/>
            <a:ext cx="8021915" cy="5157190"/>
            <a:chOff x="275928" y="-1291220"/>
            <a:chExt cx="7958810" cy="1808421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58584" y="-1215469"/>
              <a:ext cx="7715687" cy="1540270"/>
            </a:xfrm>
            <a:prstGeom prst="roundRect">
              <a:avLst>
                <a:gd name="adj" fmla="val 10000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lnRef>
            <a:fill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just"/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-Внимательно подходить к выбору контрагента;</a:t>
              </a:r>
            </a:p>
            <a:p>
              <a:pPr algn="just"/>
              <a:endParaRPr lang="ru-RU" sz="16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Использовать раздел сайта ФНС России «Прозрачный бизнес»;</a:t>
              </a:r>
            </a:p>
            <a:p>
              <a:pPr>
                <a:buFontTx/>
                <a:buChar char="-"/>
              </a:pPr>
              <a:endParaRPr lang="ru-RU" sz="14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Использовать данные единого реестра недвижимости </a:t>
              </a:r>
              <a:r>
                <a:rPr lang="ru-RU" sz="1400" b="1" dirty="0" err="1" smtClean="0">
                  <a:latin typeface="Times New Roman" pitchFamily="18" charset="0"/>
                  <a:cs typeface="Times New Roman" pitchFamily="18" charset="0"/>
                </a:rPr>
                <a:t>Росреестра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;</a:t>
              </a:r>
            </a:p>
            <a:p>
              <a:pPr>
                <a:buFontTx/>
                <a:buChar char="-"/>
              </a:pPr>
              <a:endParaRPr lang="ru-RU" sz="14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Использовать данные ФРАП;</a:t>
              </a:r>
            </a:p>
            <a:p>
              <a:pPr>
                <a:buFontTx/>
                <a:buChar char="-"/>
              </a:pPr>
              <a:endParaRPr lang="ru-RU" sz="14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Запросить у производителя или поставщика документы, подтверждающие качество алкогольной продукции (сертификаты или декларации о соответствии);</a:t>
              </a:r>
            </a:p>
            <a:p>
              <a:pPr>
                <a:buFontTx/>
                <a:buChar char="-"/>
              </a:pPr>
              <a:endParaRPr lang="ru-RU" sz="14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Осуществлять проверку (контроль) соответствия техническим регламентам и обязательным требованиям закупаемой продукции;</a:t>
              </a:r>
            </a:p>
            <a:p>
              <a:pPr>
                <a:buFontTx/>
                <a:buChar char="-"/>
              </a:pPr>
              <a:endParaRPr lang="ru-RU" sz="14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Использовать сведения, информационно-новостные материалы по фактам выявления незаконного производства и оборота алкогольной продукции;</a:t>
              </a:r>
            </a:p>
            <a:p>
              <a:pPr>
                <a:buFontTx/>
                <a:buChar char="-"/>
              </a:pPr>
              <a:endParaRPr lang="ru-RU" dirty="0"/>
            </a:p>
          </p:txBody>
        </p:sp>
        <p:sp>
          <p:nvSpPr>
            <p:cNvPr id="19" name="Скругленный прямоугольник 4"/>
            <p:cNvSpPr/>
            <p:nvPr/>
          </p:nvSpPr>
          <p:spPr>
            <a:xfrm>
              <a:off x="275928" y="-1291220"/>
              <a:ext cx="7958810" cy="18084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algn="ctr"/>
              <a:endParaRPr lang="ru-RU" sz="1600" b="0" kern="1200" dirty="0" smtClean="0">
                <a:solidFill>
                  <a:schemeClr val="tx1"/>
                </a:solidFill>
              </a:endParaRPr>
            </a:p>
            <a:p>
              <a:pPr>
                <a:buFontTx/>
                <a:buChar char="-"/>
              </a:pPr>
              <a:endParaRPr lang="ru-RU" b="1" dirty="0" smtClean="0">
                <a:solidFill>
                  <a:schemeClr val="tx1"/>
                </a:solidFill>
              </a:endParaRPr>
            </a:p>
            <a:p>
              <a:endParaRPr lang="ru-RU" b="1" dirty="0" smtClean="0">
                <a:solidFill>
                  <a:schemeClr val="tx1"/>
                </a:solidFill>
              </a:endParaRPr>
            </a:p>
            <a:p>
              <a:pPr algn="ctr">
                <a:buFontTx/>
                <a:buChar char="-"/>
              </a:pPr>
              <a:endParaRPr lang="ru-RU" sz="1100" b="1" dirty="0" smtClean="0">
                <a:solidFill>
                  <a:schemeClr val="tx1"/>
                </a:solidFill>
              </a:endParaRPr>
            </a:p>
            <a:p>
              <a:pPr algn="ctr">
                <a:buFontTx/>
                <a:buChar char="-"/>
              </a:pPr>
              <a:endParaRPr lang="ru-RU" sz="11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endParaRPr lang="en-US" sz="2000" dirty="0" smtClean="0"/>
            </a:p>
            <a:p>
              <a:endParaRPr lang="ru-RU" sz="2000" dirty="0" smtClean="0"/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i="1" kern="1200" dirty="0"/>
            </a:p>
          </p:txBody>
        </p:sp>
      </p:grpSp>
      <p:sp>
        <p:nvSpPr>
          <p:cNvPr id="14" name="Блок-схема: ссылка на другую страницу 13"/>
          <p:cNvSpPr/>
          <p:nvPr/>
        </p:nvSpPr>
        <p:spPr>
          <a:xfrm>
            <a:off x="7956376" y="6309320"/>
            <a:ext cx="1080120" cy="432048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Слайд № 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692696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Меры, которые необходимо предпринять в целях недопущения совершения нарушения требований к продукции и связанным с требованиями к продукции процессам реализации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1043608" y="1268760"/>
            <a:ext cx="7772400" cy="439248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700" b="1" i="1" dirty="0">
              <a:latin typeface="Bookman Old Style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43808" y="6000768"/>
            <a:ext cx="439248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52736"/>
            <a:ext cx="8075344" cy="566308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Выступление по теме: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Изменение обязательных требований к учёту этилового спирта, алкогольной и спиртосодержащей продукции. Проблемные вопросы при фиксации в ЕГАИС информации организациями, осуществляющими деятельность по обороту этилового спирта, алкогольной и спиртосодержащей продукции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1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en-US" sz="1100" b="1" spc="50" dirty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0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Докладчик: </a:t>
            </a: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заместитель начальник </a:t>
            </a:r>
            <a:r>
              <a:rPr lang="ru-RU" sz="20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отдела </a:t>
            </a:r>
            <a:br>
              <a:rPr lang="ru-RU" sz="20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информационных технологий и защиты </a:t>
            </a: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информации</a:t>
            </a:r>
          </a:p>
          <a:p>
            <a:pPr algn="ctr">
              <a:defRPr/>
            </a:pP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МРУ Росалкогольрегулирования </a:t>
            </a:r>
            <a:b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Сибирскому федеральному округу</a:t>
            </a:r>
            <a:endParaRPr lang="ru-RU" sz="2000" b="1" spc="50" dirty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8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Осадчий Андрей Юрьевич</a:t>
            </a:r>
            <a:endParaRPr lang="en-US" sz="2000" b="1" spc="50" dirty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en-US" sz="2000" b="1" spc="50" dirty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r>
              <a:rPr lang="ru-RU" sz="20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тел. (383)-</a:t>
            </a: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220-02-90, </a:t>
            </a:r>
            <a:r>
              <a:rPr lang="en-US" sz="20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20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000" b="1" spc="50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e-mail: info@sfo.fsrar.ru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55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755576" y="548680"/>
            <a:ext cx="7416824" cy="7920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Официальные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интернет-порталы</a:t>
            </a:r>
            <a:endParaRPr lang="en-US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Федеральной службы по регулированию алкогольного рынка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="" xmlns:p14="http://schemas.microsoft.com/office/powerpoint/2010/main" val="922539715"/>
              </p:ext>
            </p:extLst>
          </p:nvPr>
        </p:nvGraphicFramePr>
        <p:xfrm>
          <a:off x="719064" y="1772816"/>
          <a:ext cx="817341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</a:t>
            </a:r>
            <a:r>
              <a:rPr lang="en-US" sz="1200" b="1" dirty="0" smtClean="0"/>
              <a:t>1</a:t>
            </a:r>
            <a:endParaRPr lang="ru-RU" sz="1200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611560" y="692696"/>
            <a:ext cx="7416824" cy="1008112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Вопросы технического характера необходимо направлять в «Дежурную службу ЕГАИС» :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</a:t>
            </a:r>
            <a:r>
              <a:rPr lang="en-US" sz="1200" b="1" dirty="0" smtClean="0"/>
              <a:t>2</a:t>
            </a:r>
            <a:endParaRPr lang="ru-RU" sz="1200" b="1" dirty="0"/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="" xmlns:p14="http://schemas.microsoft.com/office/powerpoint/2010/main" val="922539715"/>
              </p:ext>
            </p:extLst>
          </p:nvPr>
        </p:nvGraphicFramePr>
        <p:xfrm>
          <a:off x="683568" y="1772816"/>
          <a:ext cx="831743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188640"/>
          <a:ext cx="8244408" cy="167640"/>
        </p:xfrm>
        <a:graphic>
          <a:graphicData uri="http://schemas.openxmlformats.org/drawingml/2006/table">
            <a:tbl>
              <a:tblPr/>
              <a:tblGrid>
                <a:gridCol w="8244408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Федеральной службы по регулированию алкогольного рынка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5536" y="476672"/>
            <a:ext cx="777686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300" b="1" dirty="0" smtClean="0"/>
              <a:t>Количество субъектов, осуществляющих деятельность в сфере производства и оборота алкогольной продукции </a:t>
            </a:r>
            <a:br>
              <a:rPr lang="ru-RU" sz="2300" b="1" dirty="0" smtClean="0"/>
            </a:br>
            <a:r>
              <a:rPr lang="ru-RU" sz="2300" b="1" dirty="0" smtClean="0"/>
              <a:t>на территории Сибирского федерального </a:t>
            </a:r>
            <a:r>
              <a:rPr lang="ru-RU" sz="2300" b="1" dirty="0" smtClean="0">
                <a:solidFill>
                  <a:prstClr val="black"/>
                </a:solidFill>
              </a:rPr>
              <a:t>округа</a:t>
            </a:r>
          </a:p>
        </p:txBody>
      </p:sp>
      <p:pic>
        <p:nvPicPr>
          <p:cNvPr id="8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19" name="Блок-схема: ссылка на другую страницу 18"/>
          <p:cNvSpPr/>
          <p:nvPr/>
        </p:nvSpPr>
        <p:spPr>
          <a:xfrm>
            <a:off x="7956376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Слайд № 1</a:t>
            </a:r>
            <a:endParaRPr lang="ru-RU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611560" y="1628800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611560" y="692696"/>
            <a:ext cx="7416824" cy="1008112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Перечень нормативно-правовых актов, устанавливающих основные требования к ведению единой информационной системы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3</a:t>
            </a:r>
            <a:endParaRPr lang="ru-RU" sz="1200" b="1" dirty="0"/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="" xmlns:p14="http://schemas.microsoft.com/office/powerpoint/2010/main" val="922539715"/>
              </p:ext>
            </p:extLst>
          </p:nvPr>
        </p:nvGraphicFramePr>
        <p:xfrm>
          <a:off x="683568" y="1988840"/>
          <a:ext cx="8317432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683568" y="620688"/>
            <a:ext cx="7416824" cy="7920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0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Правила учёта информации об объеме производства, оборота и (или) использования этилового спирта, алкогольной и спиртосодержащей продукции</a:t>
            </a:r>
            <a:endParaRPr lang="ru-RU" sz="2000" b="1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4</a:t>
            </a:r>
            <a:endParaRPr lang="ru-RU" sz="1200" b="1" dirty="0"/>
          </a:p>
        </p:txBody>
      </p:sp>
      <p:graphicFrame>
        <p:nvGraphicFramePr>
          <p:cNvPr id="25" name="Схема 24"/>
          <p:cNvGraphicFramePr/>
          <p:nvPr/>
        </p:nvGraphicFramePr>
        <p:xfrm>
          <a:off x="611560" y="1628800"/>
          <a:ext cx="792088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cxnSp>
        <p:nvCxnSpPr>
          <p:cNvPr id="17" name="Прямая со стрелкой 16"/>
          <p:cNvCxnSpPr/>
          <p:nvPr/>
        </p:nvCxnSpPr>
        <p:spPr>
          <a:xfrm flipH="1">
            <a:off x="1979712" y="2492896"/>
            <a:ext cx="216024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572000" y="242088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092280" y="2492896"/>
            <a:ext cx="288032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683568" y="2924944"/>
            <a:ext cx="2376264" cy="25922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передаваемой автоматическими средствами измерения и учета концентрации и объема безводного спирта в готовой продукции, объема готовой продукции и (или) </a:t>
            </a:r>
            <a:br>
              <a:rPr lang="ru-RU" sz="1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использованием технических средств фиксации и передачи информации об объеме производства и оборота этилового спирта, алкогольной и спиртосодержащей продукции, о концентрации денатурирующих веществ в денатурированном этиловом спирте (денатурате)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275856" y="2924944"/>
            <a:ext cx="2808312" cy="25922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000" b="1" i="1" dirty="0" smtClean="0"/>
          </a:p>
          <a:p>
            <a:pPr algn="ctr"/>
            <a:endParaRPr lang="ru-RU" sz="105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передаваемой оборудованием для учета объема перевозок этилового спирта и нефасованной спиртосодержащей продукции с содержанием этилового спирта более 25 процентов объема готовой продукции;</a:t>
            </a:r>
          </a:p>
          <a:p>
            <a:pPr algn="ctr"/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передаваемой специальными техническими средствами регистрации;</a:t>
            </a: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представленной организациями в уведомлениях о начале оборота на территории Российской Федерации алкогольной продукции</a:t>
            </a:r>
          </a:p>
          <a:p>
            <a:pPr algn="ctr"/>
            <a:endParaRPr lang="ru-RU" sz="800" i="1" dirty="0" smtClean="0"/>
          </a:p>
          <a:p>
            <a:pPr algn="ctr"/>
            <a:endParaRPr lang="ru-RU" sz="800" i="1" dirty="0" smtClean="0"/>
          </a:p>
          <a:p>
            <a:pPr algn="ctr"/>
            <a:endParaRPr lang="ru-RU" sz="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6300192" y="2924944"/>
            <a:ext cx="2232248" cy="25922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представленной организациями в декларациях об объеме производства, оборота и (или) использования этилового спирта, алкогольной и спиртосодержащей продукции, об использовании производственных мощностей производителями пива и пивных напитков, сидра, </a:t>
            </a:r>
            <a:r>
              <a:rPr lang="ru-RU" sz="1100" b="1" dirty="0" err="1" smtClean="0">
                <a:latin typeface="Times New Roman" pitchFamily="18" charset="0"/>
                <a:cs typeface="Times New Roman" pitchFamily="18" charset="0"/>
              </a:rPr>
              <a:t>пуаре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, медовухи, об объеме собранного винограда, использованного для производства винодельческой продукции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83568" y="5661248"/>
            <a:ext cx="7128792" cy="9361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Единая государственная информационная система включает в себя в том числе, сведения, которые ранее содержались в иных информационных системах, в частности, ФРАП, АСКП, АИС «Паспорт»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755576" y="908720"/>
            <a:ext cx="7632848" cy="936104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При передаче в единую информационную систему информации с использованием программных средств единой информационной системы организациями должны соблюдаться следующие условия</a:t>
            </a:r>
          </a:p>
        </p:txBody>
      </p:sp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</a:t>
            </a:r>
            <a:r>
              <a:rPr lang="en-US" sz="1200" b="1" dirty="0" smtClean="0"/>
              <a:t>5</a:t>
            </a:r>
            <a:endParaRPr lang="ru-RU" sz="1200" b="1" dirty="0"/>
          </a:p>
        </p:txBody>
      </p:sp>
      <p:graphicFrame>
        <p:nvGraphicFramePr>
          <p:cNvPr id="17" name="Схема 16"/>
          <p:cNvGraphicFramePr/>
          <p:nvPr/>
        </p:nvGraphicFramePr>
        <p:xfrm>
          <a:off x="755576" y="1844824"/>
          <a:ext cx="792088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683568" y="620688"/>
            <a:ext cx="7416824" cy="7920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Формы заявок, утвержденные приказом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Росалкогольрегулирования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от 17.12.2020  № 397, которые ранее не регламентировались: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922539715"/>
              </p:ext>
            </p:extLst>
          </p:nvPr>
        </p:nvGraphicFramePr>
        <p:xfrm>
          <a:off x="611560" y="1268760"/>
          <a:ext cx="831743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6</a:t>
            </a:r>
            <a:endParaRPr lang="ru-RU" sz="1200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755576" y="1052736"/>
            <a:ext cx="7416824" cy="7920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Порядок подачи заявления на внесение уточнений в информацию, содержащуюся в ЕГАИС: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7</a:t>
            </a:r>
            <a:endParaRPr lang="ru-RU" sz="1200" b="1" dirty="0"/>
          </a:p>
        </p:txBody>
      </p:sp>
      <p:graphicFrame>
        <p:nvGraphicFramePr>
          <p:cNvPr id="17" name="Схема 16"/>
          <p:cNvGraphicFramePr/>
          <p:nvPr/>
        </p:nvGraphicFramePr>
        <p:xfrm>
          <a:off x="683568" y="1844824"/>
          <a:ext cx="792088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1115616" y="980728"/>
            <a:ext cx="7056784" cy="1224136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Основания для отказа во внесении уточнения в информацию, содержащуюся в ЕГАИС: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922539715"/>
              </p:ext>
            </p:extLst>
          </p:nvPr>
        </p:nvGraphicFramePr>
        <p:xfrm>
          <a:off x="683568" y="1844824"/>
          <a:ext cx="831743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8</a:t>
            </a:r>
            <a:endParaRPr lang="ru-RU" sz="12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71600" y="1916832"/>
            <a:ext cx="720080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представление не полного комплекта документов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71600" y="2636912"/>
            <a:ext cx="720080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представление заявления и документов по форме или содержанию не соответствующих установленным требованиям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71600" y="3356992"/>
            <a:ext cx="720080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представление заявления и документов имеющих подчистки, приписки, зачеркнутые слова и иные исправления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71600" y="4077072"/>
            <a:ext cx="720080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представление заявления и документов содержащих недостоверные сведения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71600" y="4797152"/>
            <a:ext cx="720080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представление копий документов, не заверенных подписью руководителя заявителя и печатью заявителя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71600" y="5517232"/>
            <a:ext cx="720080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представление заявления и документов не подписанных электронной подписью организации, и направленных почтовым отправлением или по электронной почте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1115616" y="980728"/>
            <a:ext cx="7056784" cy="1224136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Решение о невозможности внесения уточнения в информацию, содержащуюся в ЕГАИС </a:t>
            </a:r>
            <a:br>
              <a:rPr lang="ru-RU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принимается в случае:</a:t>
            </a:r>
            <a:endParaRPr lang="ru-RU" sz="2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922539715"/>
              </p:ext>
            </p:extLst>
          </p:nvPr>
        </p:nvGraphicFramePr>
        <p:xfrm>
          <a:off x="683568" y="1844824"/>
          <a:ext cx="831743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10</a:t>
            </a:r>
            <a:endParaRPr lang="ru-RU" sz="1200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755576" y="980728"/>
            <a:ext cx="7704856" cy="7920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Показатели корректируемые в ЕГАИС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сотрудниками Управления :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10</a:t>
            </a:r>
            <a:endParaRPr lang="ru-RU" sz="1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619672" y="1916832"/>
            <a:ext cx="1152128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Накладные: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31840" y="1916832"/>
            <a:ext cx="1152128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Акт списания: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4008" y="1916832"/>
            <a:ext cx="1080120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Акт постановки на баланс: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1916832"/>
            <a:ext cx="1307514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Корректировка актов к накладным: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19672" y="3068960"/>
            <a:ext cx="1152128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Номер накладной;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Дата накладной;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Дата отгрузки;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Тип (обычная, возвратная);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Цена продукции в позиции.</a:t>
            </a:r>
          </a:p>
          <a:p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131840" y="3140968"/>
            <a:ext cx="1152128" cy="30963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Дата акта;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Основание списания.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44008" y="3068960"/>
            <a:ext cx="1080120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Номер акта;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Дата акта.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56176" y="3140968"/>
            <a:ext cx="1307514" cy="30963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Номер акта;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Дата акта.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755576" y="764704"/>
            <a:ext cx="7416824" cy="792088"/>
          </a:xfrm>
          <a:prstGeom prst="rect">
            <a:avLst/>
          </a:prstGeom>
        </p:spPr>
        <p:txBody>
          <a:bodyPr/>
          <a:lstStyle/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11</a:t>
            </a:r>
            <a:endParaRPr lang="ru-RU" sz="1200" b="1" dirty="0"/>
          </a:p>
        </p:txBody>
      </p:sp>
      <p:graphicFrame>
        <p:nvGraphicFramePr>
          <p:cNvPr id="17" name="Схема 16"/>
          <p:cNvGraphicFramePr/>
          <p:nvPr/>
        </p:nvGraphicFramePr>
        <p:xfrm>
          <a:off x="755576" y="1196752"/>
          <a:ext cx="756084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683568" y="620688"/>
            <a:ext cx="7416824" cy="792088"/>
          </a:xfrm>
          <a:prstGeom prst="rect">
            <a:avLst/>
          </a:prstGeom>
        </p:spPr>
        <p:txBody>
          <a:bodyPr/>
          <a:lstStyle/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922539715"/>
              </p:ext>
            </p:extLst>
          </p:nvPr>
        </p:nvGraphicFramePr>
        <p:xfrm>
          <a:off x="611560" y="1268760"/>
          <a:ext cx="831743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12</a:t>
            </a:r>
            <a:endParaRPr lang="ru-RU" sz="1200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ссылка на другую страницу 13"/>
          <p:cNvSpPr/>
          <p:nvPr/>
        </p:nvSpPr>
        <p:spPr>
          <a:xfrm>
            <a:off x="7956376" y="6381328"/>
            <a:ext cx="1080120" cy="360040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Слайд № 2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2" name="TextBox 11"/>
          <p:cNvSpPr txBox="1"/>
          <p:nvPr/>
        </p:nvSpPr>
        <p:spPr>
          <a:xfrm>
            <a:off x="683568" y="548680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/>
              <a:t>Динамика объемов розничных продаж алкогольной продукции  на территории </a:t>
            </a:r>
            <a:br>
              <a:rPr lang="ru-RU" sz="2400" b="1" dirty="0" smtClean="0"/>
            </a:br>
            <a:r>
              <a:rPr lang="ru-RU" sz="2400" b="1" dirty="0" smtClean="0"/>
              <a:t>Сибирского федерального округа в 2019-2021годах</a:t>
            </a:r>
            <a:endParaRPr lang="ru-RU" sz="2400" dirty="0" smtClean="0"/>
          </a:p>
        </p:txBody>
      </p:sp>
      <p:sp>
        <p:nvSpPr>
          <p:cNvPr id="18" name="TextBox 16"/>
          <p:cNvSpPr txBox="1"/>
          <p:nvPr/>
        </p:nvSpPr>
        <p:spPr>
          <a:xfrm>
            <a:off x="827584" y="3429000"/>
            <a:ext cx="400110" cy="788036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/>
              <a:t>млн. дал</a:t>
            </a:r>
            <a:endParaRPr lang="ru-RU" sz="1400" b="1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0" y="188640"/>
          <a:ext cx="8244408" cy="167640"/>
        </p:xfrm>
        <a:graphic>
          <a:graphicData uri="http://schemas.openxmlformats.org/drawingml/2006/table">
            <a:tbl>
              <a:tblPr/>
              <a:tblGrid>
                <a:gridCol w="8244408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Федеральной службы по регулированию алкогольного рынка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1331640" y="1988840"/>
          <a:ext cx="7303913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1115616" y="4221088"/>
          <a:ext cx="7560840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188640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Заголовок 5"/>
          <p:cNvSpPr txBox="1">
            <a:spLocks/>
          </p:cNvSpPr>
          <p:nvPr/>
        </p:nvSpPr>
        <p:spPr>
          <a:xfrm>
            <a:off x="899592" y="548680"/>
            <a:ext cx="7416824" cy="7920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Меры, которые рекомендуется предпринять, в целях недопущения нарушений при осуществлении фиксации информации в ЕГАИС</a:t>
            </a:r>
          </a:p>
        </p:txBody>
      </p:sp>
      <p:sp>
        <p:nvSpPr>
          <p:cNvPr id="14" name="Блок-схема: ссылка на другую страницу 13"/>
          <p:cNvSpPr/>
          <p:nvPr/>
        </p:nvSpPr>
        <p:spPr>
          <a:xfrm>
            <a:off x="7884368" y="6453336"/>
            <a:ext cx="1080120" cy="288032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13</a:t>
            </a:r>
            <a:endParaRPr lang="ru-RU" sz="1200" b="1" dirty="0"/>
          </a:p>
        </p:txBody>
      </p:sp>
      <p:graphicFrame>
        <p:nvGraphicFramePr>
          <p:cNvPr id="17" name="Схема 16"/>
          <p:cNvGraphicFramePr/>
          <p:nvPr/>
        </p:nvGraphicFramePr>
        <p:xfrm>
          <a:off x="683568" y="1556792"/>
          <a:ext cx="820891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75656" y="3212976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Bookman Old Style" pitchFamily="18" charset="0"/>
              </a:rPr>
              <a:t>Спасибо </a:t>
            </a:r>
            <a:r>
              <a:rPr lang="ru-RU" sz="3200" b="1" i="1" dirty="0">
                <a:solidFill>
                  <a:srgbClr val="0070C0"/>
                </a:solidFill>
                <a:latin typeface="Bookman Old Style" pitchFamily="18" charset="0"/>
              </a:rPr>
              <a:t>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ссылка на другую страницу 13"/>
          <p:cNvSpPr/>
          <p:nvPr/>
        </p:nvSpPr>
        <p:spPr>
          <a:xfrm>
            <a:off x="7956376" y="6381328"/>
            <a:ext cx="1080120" cy="360040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Слайд № 3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C:\Users\burdakov-dv\Desktop\Безымянный3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2" name="TextBox 11"/>
          <p:cNvSpPr txBox="1"/>
          <p:nvPr/>
        </p:nvSpPr>
        <p:spPr>
          <a:xfrm>
            <a:off x="683568" y="548680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/>
              <a:t>Структура объемов розничных продаж алкогольной продукции  на территории </a:t>
            </a:r>
            <a:br>
              <a:rPr lang="ru-RU" sz="2400" b="1" dirty="0" smtClean="0"/>
            </a:br>
            <a:r>
              <a:rPr lang="ru-RU" sz="2400" b="1" dirty="0" smtClean="0"/>
              <a:t>Сибирского федерального округа</a:t>
            </a:r>
            <a:endParaRPr lang="ru-RU" sz="2400" dirty="0" smtClean="0"/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107504" y="1844824"/>
          <a:ext cx="489654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547664" y="594928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2020 год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0" y="188640"/>
          <a:ext cx="8244408" cy="167640"/>
        </p:xfrm>
        <a:graphic>
          <a:graphicData uri="http://schemas.openxmlformats.org/drawingml/2006/table">
            <a:tbl>
              <a:tblPr/>
              <a:tblGrid>
                <a:gridCol w="8244408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Федеральной службы по регулированию алкогольного рынка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3707904" y="1052736"/>
          <a:ext cx="489654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8" name="Диаграмма 17"/>
          <p:cNvGraphicFramePr/>
          <p:nvPr/>
        </p:nvGraphicFramePr>
        <p:xfrm>
          <a:off x="683569" y="1844824"/>
          <a:ext cx="331236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ссылка на другую страницу 13"/>
          <p:cNvSpPr/>
          <p:nvPr/>
        </p:nvSpPr>
        <p:spPr>
          <a:xfrm>
            <a:off x="7956376" y="6381328"/>
            <a:ext cx="1080120" cy="360040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4</a:t>
            </a:r>
          </a:p>
        </p:txBody>
      </p:sp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755576" y="548680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Количество проведённых Межрегиональным управлением контрольных мероприятий</a:t>
            </a:r>
            <a:endParaRPr lang="ru-RU" sz="24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0" y="188640"/>
          <a:ext cx="8244408" cy="167640"/>
        </p:xfrm>
        <a:graphic>
          <a:graphicData uri="http://schemas.openxmlformats.org/drawingml/2006/table">
            <a:tbl>
              <a:tblPr/>
              <a:tblGrid>
                <a:gridCol w="8244408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Федеральной службы по регулированию алкогольного рынка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899592" y="1556792"/>
          <a:ext cx="8001520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/>
          <p:nvPr/>
        </p:nvGraphicFramePr>
        <p:xfrm>
          <a:off x="899592" y="4149080"/>
          <a:ext cx="791055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ссылка на другую страницу 13"/>
          <p:cNvSpPr/>
          <p:nvPr/>
        </p:nvSpPr>
        <p:spPr>
          <a:xfrm>
            <a:off x="7956376" y="6309320"/>
            <a:ext cx="1080120" cy="432048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Слайд № 5</a:t>
            </a:r>
          </a:p>
        </p:txBody>
      </p:sp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476672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Структура правонарушений, выявленных на территории </a:t>
            </a:r>
            <a:br>
              <a:rPr lang="ru-RU" sz="2000" b="1" dirty="0" smtClean="0"/>
            </a:br>
            <a:r>
              <a:rPr lang="ru-RU" sz="2000" b="1" dirty="0" smtClean="0"/>
              <a:t>Сибирского федерального округа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39552" y="1268760"/>
          <a:ext cx="835292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/>
          <p:nvPr/>
        </p:nvGraphicFramePr>
        <p:xfrm>
          <a:off x="395536" y="4097660"/>
          <a:ext cx="8064896" cy="2760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" name="TextBox 16"/>
          <p:cNvSpPr txBox="1"/>
          <p:nvPr/>
        </p:nvSpPr>
        <p:spPr>
          <a:xfrm>
            <a:off x="3563888" y="1124744"/>
            <a:ext cx="180020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7030A0"/>
                </a:solidFill>
              </a:rPr>
              <a:t>2020 год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2699792" y="3933056"/>
            <a:ext cx="345638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7030A0"/>
                </a:solidFill>
              </a:rPr>
              <a:t>6 месяцев 2021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0" y="188640"/>
          <a:ext cx="8244408" cy="167640"/>
        </p:xfrm>
        <a:graphic>
          <a:graphicData uri="http://schemas.openxmlformats.org/drawingml/2006/table">
            <a:tbl>
              <a:tblPr/>
              <a:tblGrid>
                <a:gridCol w="8244408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Федеральной службы по регулированию алкогольного рынка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-396552" y="1556792"/>
          <a:ext cx="9540552" cy="2204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611560" y="3933056"/>
          <a:ext cx="7920880" cy="28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1043608" y="1268760"/>
            <a:ext cx="7772400" cy="439248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700" b="1" i="1" dirty="0">
              <a:latin typeface="Bookman Old Style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43808" y="6000768"/>
            <a:ext cx="439248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0"/>
            <a:ext cx="8892480" cy="792524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Выступление по теме: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«Обзор изменений законодательства в сфере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регулирования производства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оборота этилового спирта, алкогольной и</a:t>
            </a:r>
            <a:endParaRPr lang="en-US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спиртосодержащей продукции в 2021 году»</a:t>
            </a:r>
            <a:endParaRPr lang="en-US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Докладчик: заместитель начальника юридического отдела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МРУ Росалкогольрегулирования по СФО</a:t>
            </a:r>
            <a:b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0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Митрофанова Лариса  Сергеевна</a:t>
            </a:r>
            <a:endParaRPr lang="en-US" sz="20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тел. (383)-220-05-6</a:t>
            </a:r>
            <a:r>
              <a:rPr lang="en-US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вн. 35-</a:t>
            </a:r>
            <a:r>
              <a:rPr lang="en-US" sz="2000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65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16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16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16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b="1" dirty="0" smtClean="0"/>
          </a:p>
          <a:p>
            <a:pPr algn="ctr" eaLnBrk="1" hangingPunct="1">
              <a:defRPr/>
            </a:pPr>
            <a:endParaRPr lang="en-US" sz="1100" b="1" spc="5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ru-RU" sz="28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55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burdakov-dv\Desktop\Безымянный33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 t="16652"/>
          <a:stretch>
            <a:fillRect/>
          </a:stretch>
        </p:blipFill>
        <p:spPr bwMode="auto">
          <a:xfrm>
            <a:off x="0" y="0"/>
            <a:ext cx="532642" cy="6858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extLst>
            <a:ext uri="{909E8E84-426E-40DD-AFC4-6F175D3DCCD1}"/>
          </a:extLst>
        </p:spPr>
      </p:pic>
      <p:pic>
        <p:nvPicPr>
          <p:cNvPr id="11" name="Picture 1" descr="C:\Documents and Settings\sviridov-da\Мои документы\Мои рисунки\герб службы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48680"/>
            <a:ext cx="1115616" cy="1209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850" y="188913"/>
          <a:ext cx="6732240" cy="167640"/>
        </p:xfrm>
        <a:graphic>
          <a:graphicData uri="http://schemas.openxmlformats.org/drawingml/2006/table">
            <a:tbl>
              <a:tblPr/>
              <a:tblGrid>
                <a:gridCol w="6732240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Межрегиональное управление Росалкогольрегулирования по Сибирскому федеральному округу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Блок-схема: ссылка на другую страницу 13"/>
          <p:cNvSpPr/>
          <p:nvPr/>
        </p:nvSpPr>
        <p:spPr>
          <a:xfrm>
            <a:off x="8064500" y="6570663"/>
            <a:ext cx="1079500" cy="287337"/>
          </a:xfrm>
          <a:prstGeom prst="flowChartOffpageConnector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Слайд № 1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611188" y="1590675"/>
            <a:ext cx="7777162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С 01.01.2021 вступили в силу: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- Федеральный закон от 22.12.2020 № 436-ФЗ «О внесении изменений в Федеральный закон «О государственном регулировании производства и оборота этилового спирта, алкогольной и спиртосодержащей продукции и об ограничении потребления (распития) алкогольной продукции» и отдельные законодательные акты Российской Федерации» (за исключением отдельных положений)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- подзаконные акты, установившие обязательные требования в области производства и оборота этилового спирта, алкогольной и спиртосодержащей продукции, подлежащие оценке при осуществлении государственного контроля и надзора, взамен тех, что признаны утратившими силу в рамках регуляторной гильотины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indent="342900" algn="just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18247</TotalTime>
  <Words>2897</Words>
  <Application>Microsoft Office PowerPoint</Application>
  <PresentationFormat>Экран (4:3)</PresentationFormat>
  <Paragraphs>517</Paragraphs>
  <Slides>41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  </vt:lpstr>
      <vt:lpstr>Слайд 3</vt:lpstr>
      <vt:lpstr>Слайд 4</vt:lpstr>
      <vt:lpstr>Слайд 5</vt:lpstr>
      <vt:lpstr>Слайд 6</vt:lpstr>
      <vt:lpstr>Слайд 7</vt:lpstr>
      <vt:lpstr>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 </vt:lpstr>
      <vt:lpstr>Слайд 18</vt:lpstr>
      <vt:lpstr>Слайд 19</vt:lpstr>
      <vt:lpstr>Слайд 20</vt:lpstr>
      <vt:lpstr>Слайд 21</vt:lpstr>
      <vt:lpstr>Слайд 22</vt:lpstr>
      <vt:lpstr>  </vt:lpstr>
      <vt:lpstr>Слайд 24</vt:lpstr>
      <vt:lpstr>Слайд 25</vt:lpstr>
      <vt:lpstr>Слайд 26</vt:lpstr>
      <vt:lpstr>  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Портнягина Н.Н.</dc:creator>
  <cp:lastModifiedBy>Осадчий А.Ю.</cp:lastModifiedBy>
  <cp:revision>751</cp:revision>
  <dcterms:modified xsi:type="dcterms:W3CDTF">2021-06-29T11:55:24Z</dcterms:modified>
</cp:coreProperties>
</file>