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80" r:id="rId1"/>
  </p:sldMasterIdLst>
  <p:notesMasterIdLst>
    <p:notesMasterId r:id="rId24"/>
  </p:notesMasterIdLst>
  <p:sldIdLst>
    <p:sldId id="261" r:id="rId2"/>
    <p:sldId id="459" r:id="rId3"/>
    <p:sldId id="452" r:id="rId4"/>
    <p:sldId id="572" r:id="rId5"/>
    <p:sldId id="639" r:id="rId6"/>
    <p:sldId id="627" r:id="rId7"/>
    <p:sldId id="640" r:id="rId8"/>
    <p:sldId id="295" r:id="rId9"/>
    <p:sldId id="558" r:id="rId10"/>
    <p:sldId id="559" r:id="rId11"/>
    <p:sldId id="561" r:id="rId12"/>
    <p:sldId id="543" r:id="rId13"/>
    <p:sldId id="455" r:id="rId14"/>
    <p:sldId id="303" r:id="rId15"/>
    <p:sldId id="544" r:id="rId16"/>
    <p:sldId id="562" r:id="rId17"/>
    <p:sldId id="563" r:id="rId18"/>
    <p:sldId id="554" r:id="rId19"/>
    <p:sldId id="308" r:id="rId20"/>
    <p:sldId id="641" r:id="rId21"/>
    <p:sldId id="458" r:id="rId22"/>
    <p:sldId id="571" r:id="rId2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Хрусталева" initials="Е.Я." lastIdx="5" clrIdx="0">
    <p:extLst>
      <p:ext uri="{19B8F6BF-5375-455C-9EA6-DF929625EA0E}">
        <p15:presenceInfo xmlns:p15="http://schemas.microsoft.com/office/powerpoint/2012/main" userId="Хрусталев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>
      <p:cViewPr varScale="1">
        <p:scale>
          <a:sx n="86" d="100"/>
          <a:sy n="86" d="100"/>
        </p:scale>
        <p:origin x="1243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446375469962127E-2"/>
          <c:y val="5.3945150476334781E-2"/>
          <c:w val="0.93331733015468576"/>
          <c:h val="0.707465655915200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250</c:v>
                </c:pt>
                <c:pt idx="1">
                  <c:v>342</c:v>
                </c:pt>
                <c:pt idx="2">
                  <c:v>253</c:v>
                </c:pt>
                <c:pt idx="3">
                  <c:v>311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9F-4DDF-A34D-F2CEFB243A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52304880"/>
        <c:axId val="552302584"/>
        <c:axId val="0"/>
      </c:bar3DChart>
      <c:catAx>
        <c:axId val="552304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52302584"/>
        <c:crosses val="autoZero"/>
        <c:auto val="1"/>
        <c:lblAlgn val="ctr"/>
        <c:lblOffset val="100"/>
        <c:noMultiLvlLbl val="0"/>
      </c:catAx>
      <c:valAx>
        <c:axId val="552302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52304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обращения граждан</c:v>
                </c:pt>
                <c:pt idx="1">
                  <c:v>контроль исполнения предписаний</c:v>
                </c:pt>
                <c:pt idx="2">
                  <c:v>требования органов прокуратуры</c:v>
                </c:pt>
                <c:pt idx="3">
                  <c:v>Поручение Правительства РФ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0.62</c:v>
                </c:pt>
                <c:pt idx="1">
                  <c:v>0.33</c:v>
                </c:pt>
                <c:pt idx="2">
                  <c:v>0.04</c:v>
                </c:pt>
                <c:pt idx="3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24-468E-875B-F0C0D9F69D0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обращения граждан</c:v>
                </c:pt>
                <c:pt idx="1">
                  <c:v>контроль исполнения предписаний</c:v>
                </c:pt>
                <c:pt idx="2">
                  <c:v>требования органов прокуратуры</c:v>
                </c:pt>
                <c:pt idx="3">
                  <c:v>Поручение Правительства РФ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0.33</c:v>
                </c:pt>
                <c:pt idx="1">
                  <c:v>0.24</c:v>
                </c:pt>
                <c:pt idx="2">
                  <c:v>0.02</c:v>
                </c:pt>
                <c:pt idx="3">
                  <c:v>0.54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24-468E-875B-F0C0D9F69D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59712184"/>
        <c:axId val="559711528"/>
        <c:axId val="0"/>
      </c:bar3DChart>
      <c:catAx>
        <c:axId val="559712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59711528"/>
        <c:crosses val="autoZero"/>
        <c:auto val="1"/>
        <c:lblAlgn val="ctr"/>
        <c:lblOffset val="100"/>
        <c:noMultiLvlLbl val="0"/>
      </c:catAx>
      <c:valAx>
        <c:axId val="559711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59712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122393519203078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rgbClr val="FFC000"/>
        </a:solidFill>
        <a:ln>
          <a:noFill/>
        </a:ln>
        <a:effectLst/>
        <a:sp3d/>
      </c:spPr>
    </c:floor>
    <c:sideWall>
      <c:thickness val="0"/>
      <c:spPr>
        <a:solidFill>
          <a:srgbClr val="FFC000"/>
        </a:solidFill>
        <a:ln>
          <a:noFill/>
        </a:ln>
        <a:effectLst/>
        <a:sp3d/>
      </c:spPr>
    </c:sideWall>
    <c:backWall>
      <c:thickness val="0"/>
      <c:spPr>
        <a:solidFill>
          <a:srgbClr val="FFC000"/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9510700243521844E-2"/>
          <c:y val="9.9827741013362906E-2"/>
          <c:w val="0.94891905141190569"/>
          <c:h val="0.6285181042012837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наложенных штрафов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ст. 6.28 КоАП РФ</c:v>
                </c:pt>
                <c:pt idx="1">
                  <c:v>ст. 9.13 КоАП РФ</c:v>
                </c:pt>
                <c:pt idx="2">
                  <c:v>ст. 11.32 КоАП  РФ</c:v>
                </c:pt>
                <c:pt idx="3">
                  <c:v>ст. 14.4.2 КоАП РФ</c:v>
                </c:pt>
                <c:pt idx="4">
                  <c:v>ст. 14.43 КоАП РФ</c:v>
                </c:pt>
                <c:pt idx="5">
                  <c:v>ст. 6.30 КоАП РФ</c:v>
                </c:pt>
                <c:pt idx="6">
                  <c:v>ст. 19.20 КоАП РФ</c:v>
                </c:pt>
                <c:pt idx="7">
                  <c:v>ст. 14.1 КоАП РФ</c:v>
                </c:pt>
                <c:pt idx="8">
                  <c:v>ч. 21 ст. 19.5 КоАП РФ</c:v>
                </c:pt>
                <c:pt idx="9">
                  <c:v>ч. 5 ст. 19.4 КоАП РФ</c:v>
                </c:pt>
                <c:pt idx="10">
                  <c:v>ст. 19.7.8 КоАП РФ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31</c:v>
                </c:pt>
                <c:pt idx="1">
                  <c:v>1</c:v>
                </c:pt>
                <c:pt idx="2">
                  <c:v>3</c:v>
                </c:pt>
                <c:pt idx="3">
                  <c:v>31</c:v>
                </c:pt>
                <c:pt idx="4">
                  <c:v>31</c:v>
                </c:pt>
                <c:pt idx="5">
                  <c:v>10</c:v>
                </c:pt>
                <c:pt idx="6">
                  <c:v>6</c:v>
                </c:pt>
                <c:pt idx="7">
                  <c:v>15</c:v>
                </c:pt>
                <c:pt idx="8">
                  <c:v>4</c:v>
                </c:pt>
                <c:pt idx="9">
                  <c:v>2</c:v>
                </c:pt>
                <c:pt idx="1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2-4545-899E-9D8089CEB0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26522640"/>
        <c:axId val="726530184"/>
        <c:axId val="0"/>
      </c:bar3DChart>
      <c:catAx>
        <c:axId val="726522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26530184"/>
        <c:crosses val="autoZero"/>
        <c:auto val="1"/>
        <c:lblAlgn val="ctr"/>
        <c:lblOffset val="100"/>
        <c:noMultiLvlLbl val="0"/>
      </c:catAx>
      <c:valAx>
        <c:axId val="726530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26522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1074420153538246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 наложенных штрафов</c:v>
                </c:pt>
              </c:strCache>
            </c:strRef>
          </c:tx>
          <c:spPr>
            <a:solidFill>
              <a:srgbClr val="54823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ст. 6.28 КоАП РФ</c:v>
                </c:pt>
                <c:pt idx="1">
                  <c:v>ст. 9.13 КоАП РФ</c:v>
                </c:pt>
                <c:pt idx="2">
                  <c:v>ст. 11.32 КоАП  РФ</c:v>
                </c:pt>
                <c:pt idx="3">
                  <c:v>ст. 14.4.2 КоАП РФ</c:v>
                </c:pt>
                <c:pt idx="4">
                  <c:v>ст. 14.43 КоАП РФ</c:v>
                </c:pt>
                <c:pt idx="5">
                  <c:v>ст. 6.30 КоАП РФ</c:v>
                </c:pt>
                <c:pt idx="6">
                  <c:v>ст. 19.20 КоАП РФ</c:v>
                </c:pt>
                <c:pt idx="7">
                  <c:v>ст. 14.1 КоАП РФ</c:v>
                </c:pt>
                <c:pt idx="8">
                  <c:v>ч. 21 ст. 19.5 КоАП РФ</c:v>
                </c:pt>
                <c:pt idx="9">
                  <c:v>ч. 5 ст. 19.4 КоАП РФ</c:v>
                </c:pt>
                <c:pt idx="10">
                  <c:v>ст. 19.7.8 КоАП РФ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501000</c:v>
                </c:pt>
                <c:pt idx="1">
                  <c:v>2000</c:v>
                </c:pt>
                <c:pt idx="2">
                  <c:v>31000</c:v>
                </c:pt>
                <c:pt idx="3">
                  <c:v>501000</c:v>
                </c:pt>
                <c:pt idx="4">
                  <c:v>1406000</c:v>
                </c:pt>
                <c:pt idx="5">
                  <c:v>65000</c:v>
                </c:pt>
                <c:pt idx="6">
                  <c:v>240000</c:v>
                </c:pt>
                <c:pt idx="7">
                  <c:v>289000</c:v>
                </c:pt>
                <c:pt idx="8">
                  <c:v>80000</c:v>
                </c:pt>
                <c:pt idx="9">
                  <c:v>25000</c:v>
                </c:pt>
                <c:pt idx="10">
                  <c:v>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FC-4005-9DB9-F739FB3742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52333416"/>
        <c:axId val="752333744"/>
      </c:barChart>
      <c:catAx>
        <c:axId val="752333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52333744"/>
        <c:crosses val="autoZero"/>
        <c:auto val="1"/>
        <c:lblAlgn val="ctr"/>
        <c:lblOffset val="100"/>
        <c:noMultiLvlLbl val="0"/>
      </c:catAx>
      <c:valAx>
        <c:axId val="752333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52333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C000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rgbClr val="FFFF00"/>
        </a:solidFill>
        <a:ln>
          <a:solidFill>
            <a:schemeClr val="tx1"/>
          </a:solidFill>
        </a:ln>
        <a:effectLst/>
        <a:sp3d>
          <a:contourClr>
            <a:schemeClr val="tx1"/>
          </a:contourClr>
        </a:sp3d>
      </c:spPr>
    </c:floor>
    <c:sideWall>
      <c:thickness val="0"/>
      <c:spPr>
        <a:solidFill>
          <a:srgbClr val="FFC000"/>
        </a:solidFill>
        <a:ln>
          <a:solidFill>
            <a:schemeClr val="tx1"/>
          </a:solidFill>
        </a:ln>
        <a:effectLst/>
        <a:sp3d>
          <a:contourClr>
            <a:schemeClr val="tx1"/>
          </a:contourClr>
        </a:sp3d>
      </c:spPr>
    </c:sideWall>
    <c:backWall>
      <c:thickness val="0"/>
      <c:spPr>
        <a:solidFill>
          <a:srgbClr val="FFC000"/>
        </a:solidFill>
        <a:ln>
          <a:solidFill>
            <a:schemeClr val="tx1"/>
          </a:solidFill>
        </a:ln>
        <a:effectLst/>
        <a:sp3d>
          <a:contourClr>
            <a:schemeClr val="tx1"/>
          </a:contourClr>
        </a:sp3d>
      </c:spPr>
    </c:backWall>
    <c:plotArea>
      <c:layout>
        <c:manualLayout>
          <c:layoutTarget val="inner"/>
          <c:xMode val="edge"/>
          <c:yMode val="edge"/>
          <c:x val="4.3903184218952104E-2"/>
          <c:y val="0.14588959812546085"/>
          <c:w val="0.91001054810214821"/>
          <c:h val="0.413570209370676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проведено мероприятий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7.2991660329228018E-3"/>
                  <c:y val="-5.87897641002851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4FF-4E85-B52C-004068026396}"/>
                </c:ext>
              </c:extLst>
            </c:dLbl>
            <c:dLbl>
              <c:idx val="1"/>
              <c:layout>
                <c:manualLayout>
                  <c:x val="0"/>
                  <c:y val="-8.14012118311640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4FF-4E85-B52C-0040680263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проверки</c:v>
                </c:pt>
                <c:pt idx="1">
                  <c:v>контрольные закупки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49</c:v>
                </c:pt>
                <c:pt idx="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FF-4E85-B52C-00406802639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мероприятий в ходе которых выявлены нарушения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3138498859261044E-2"/>
                  <c:y val="-8.59235013773398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4FF-4E85-B52C-004068026396}"/>
                </c:ext>
              </c:extLst>
            </c:dLbl>
            <c:dLbl>
              <c:idx val="1"/>
              <c:layout>
                <c:manualLayout>
                  <c:x val="2.9196664131691209E-3"/>
                  <c:y val="-9.4968080469691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4FF-4E85-B52C-0040680263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проверки</c:v>
                </c:pt>
                <c:pt idx="1">
                  <c:v>контрольные закупки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38</c:v>
                </c:pt>
                <c:pt idx="1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FF-4E85-B52C-0040680263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514496"/>
        <c:axId val="472539432"/>
        <c:axId val="0"/>
      </c:bar3DChart>
      <c:catAx>
        <c:axId val="11514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72539432"/>
        <c:crosses val="autoZero"/>
        <c:auto val="1"/>
        <c:lblAlgn val="ctr"/>
        <c:lblOffset val="100"/>
        <c:noMultiLvlLbl val="0"/>
      </c:catAx>
      <c:valAx>
        <c:axId val="472539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514496"/>
        <c:crosses val="autoZero"/>
        <c:crossBetween val="between"/>
      </c:valAx>
      <c:spPr>
        <a:solidFill>
          <a:schemeClr val="accent1">
            <a:lumMod val="40000"/>
            <a:lumOff val="60000"/>
          </a:schemeClr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5081348628364538E-3"/>
          <c:y val="0.75428299989459879"/>
          <c:w val="0.96887534894939376"/>
          <c:h val="0.206150171348482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Нарушения,</a:t>
            </a:r>
            <a:r>
              <a:rPr lang="ru-RU" sz="18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выявленные по итогам 12 проверок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7957936181985158"/>
          <c:y val="3.360713648661047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75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6.6676353867871227E-2"/>
          <c:w val="0.94958129766529198"/>
          <c:h val="0.875120971791761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 нарушений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757C-487B-9187-536E9C809B6E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57C-487B-9187-536E9C809B6E}"/>
              </c:ext>
            </c:extLst>
          </c:dPt>
          <c:dPt>
            <c:idx val="2"/>
            <c:bubble3D val="0"/>
            <c:spPr>
              <a:solidFill>
                <a:srgbClr val="00206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757C-487B-9187-536E9C809B6E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57C-487B-9187-536E9C809B6E}"/>
              </c:ext>
            </c:extLst>
          </c:dPt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757C-487B-9187-536E9C809B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недоброкачественные медицинские изделия</c:v>
                </c:pt>
                <c:pt idx="1">
                  <c:v>отсутствие метрологического контроля</c:v>
                </c:pt>
                <c:pt idx="2">
                  <c:v>нарушение технического обслуживания</c:v>
                </c:pt>
                <c:pt idx="3">
                  <c:v>отсутствие или несоответствие маркировки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72</c:v>
                </c:pt>
                <c:pt idx="1">
                  <c:v>24</c:v>
                </c:pt>
                <c:pt idx="2">
                  <c:v>12</c:v>
                </c:pt>
                <c:pt idx="3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7C-487B-9187-536E9C809B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7328535074809903"/>
          <c:y val="0.14791183564730803"/>
          <c:w val="0.28627535494064832"/>
          <c:h val="0.719080789588116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rgbClr val="FFC000"/>
        </a:solidFill>
        <a:ln>
          <a:noFill/>
        </a:ln>
        <a:effectLst/>
        <a:sp3d/>
      </c:spPr>
    </c:floor>
    <c:sideWall>
      <c:thickness val="0"/>
      <c:spPr>
        <a:solidFill>
          <a:srgbClr val="FFC000"/>
        </a:solidFill>
        <a:ln>
          <a:noFill/>
        </a:ln>
        <a:effectLst/>
        <a:sp3d/>
      </c:spPr>
    </c:sideWall>
    <c:backWall>
      <c:thickness val="0"/>
      <c:spPr>
        <a:solidFill>
          <a:srgbClr val="FFC000"/>
        </a:solid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5289175781404616"/>
          <c:y val="2.1808830357880463E-2"/>
          <c:w val="0.73454111857295523"/>
          <c:h val="0.905107053632217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отобранных наименований медицинских изделий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dLbls>
            <c:dLbl>
              <c:idx val="0"/>
              <c:layout>
                <c:manualLayout>
                  <c:x val="1.4167010988246065E-3"/>
                  <c:y val="-3.84394611424941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20E-4632-BBE9-A4D0B3264B34}"/>
                </c:ext>
              </c:extLst>
            </c:dLbl>
            <c:dLbl>
              <c:idx val="1"/>
              <c:layout>
                <c:manualLayout>
                  <c:x val="-1.4167010988246065E-3"/>
                  <c:y val="-5.2006329781021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20E-4632-BBE9-A4D0B3264B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23</c:v>
                </c:pt>
                <c:pt idx="1">
                  <c:v>15</c:v>
                </c:pt>
                <c:pt idx="2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E-4632-BBE9-A4D0B3264B3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отрицательных результатов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dLbls>
            <c:dLbl>
              <c:idx val="0"/>
              <c:layout>
                <c:manualLayout>
                  <c:x val="2.8334021976491874E-3"/>
                  <c:y val="-4.0700605915582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20E-4632-BBE9-A4D0B3264B34}"/>
                </c:ext>
              </c:extLst>
            </c:dLbl>
            <c:dLbl>
              <c:idx val="1"/>
              <c:layout>
                <c:manualLayout>
                  <c:x val="5.666804395298426E-3"/>
                  <c:y val="-4.5222895461757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20E-4632-BBE9-A4D0B3264B34}"/>
                </c:ext>
              </c:extLst>
            </c:dLbl>
            <c:dLbl>
              <c:idx val="2"/>
              <c:layout>
                <c:manualLayout>
                  <c:x val="1.9548858953553318E-2"/>
                  <c:y val="-1.58280134116152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6FC-44A4-AF76-E9493D4C84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22</c:v>
                </c:pt>
                <c:pt idx="1">
                  <c:v>13</c:v>
                </c:pt>
                <c:pt idx="2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0E-4632-BBE9-A4D0B3264B3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имеется угроза причинения вреда здоровью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solidFill>
                <a:srgbClr val="FF0000"/>
              </a:solidFill>
            </a:ln>
            <a:effectLst/>
            <a:sp3d>
              <a:contourClr>
                <a:srgbClr val="FF0000"/>
              </a:contourClr>
            </a:sp3d>
          </c:spPr>
          <c:invertIfNegative val="0"/>
          <c:dLbls>
            <c:dLbl>
              <c:idx val="0"/>
              <c:layout>
                <c:manualLayout>
                  <c:x val="1.5583712087070621E-2"/>
                  <c:y val="-6.33120536464609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20E-4632-BBE9-A4D0B3264B34}"/>
                </c:ext>
              </c:extLst>
            </c:dLbl>
            <c:dLbl>
              <c:idx val="1"/>
              <c:layout>
                <c:manualLayout>
                  <c:x val="9.9169076917722462E-3"/>
                  <c:y val="-4.0700605915582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20E-4632-BBE9-A4D0B3264B34}"/>
                </c:ext>
              </c:extLst>
            </c:dLbl>
            <c:dLbl>
              <c:idx val="2"/>
              <c:layout>
                <c:manualLayout>
                  <c:x val="1.3963470681109411E-2"/>
                  <c:y val="-4.07006059155819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6FC-44A4-AF76-E9493D4C84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8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20E-4632-BBE9-A4D0B3264B3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отсутствует РУ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dLbls>
            <c:dLbl>
              <c:idx val="0"/>
              <c:layout>
                <c:manualLayout>
                  <c:x val="7.0835054941230328E-3"/>
                  <c:y val="-4.07006059155820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320E-4632-BBE9-A4D0B3264B34}"/>
                </c:ext>
              </c:extLst>
            </c:dLbl>
            <c:dLbl>
              <c:idx val="1"/>
              <c:layout>
                <c:manualLayout>
                  <c:x val="2.833402197649213E-3"/>
                  <c:y val="-3.6178316369406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20E-4632-BBE9-A4D0B3264B34}"/>
                </c:ext>
              </c:extLst>
            </c:dLbl>
            <c:dLbl>
              <c:idx val="2"/>
              <c:layout>
                <c:manualLayout>
                  <c:x val="1.3963470681109411E-2"/>
                  <c:y val="-4.2961750688669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6FC-44A4-AF76-E9493D4C84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9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20E-4632-BBE9-A4D0B3264B34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выявлено незарегистрированных мед изделий совместно с правоохранительными органами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dLbls>
            <c:dLbl>
              <c:idx val="0"/>
              <c:layout>
                <c:manualLayout>
                  <c:x val="8.5002065929475363E-3"/>
                  <c:y val="-2.9394882050142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320E-4632-BBE9-A4D0B3264B34}"/>
                </c:ext>
              </c:extLst>
            </c:dLbl>
            <c:dLbl>
              <c:idx val="1"/>
              <c:layout>
                <c:manualLayout>
                  <c:x val="7.0835054941231369E-3"/>
                  <c:y val="-3.84394611424941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320E-4632-BBE9-A4D0B3264B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0</c:v>
                </c:pt>
                <c:pt idx="1">
                  <c:v>19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20E-4632-BBE9-A4D0B3264B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54645912"/>
        <c:axId val="754646240"/>
        <c:axId val="0"/>
      </c:bar3DChart>
      <c:catAx>
        <c:axId val="754645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54646240"/>
        <c:crosses val="autoZero"/>
        <c:auto val="1"/>
        <c:lblAlgn val="ctr"/>
        <c:lblOffset val="100"/>
        <c:noMultiLvlLbl val="0"/>
      </c:catAx>
      <c:valAx>
        <c:axId val="75464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54645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2.7926941362219028E-3"/>
          <c:y val="5.6973726566003632E-6"/>
          <c:w val="0.21559532762480263"/>
          <c:h val="0.9570268545660168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402982-D975-4749-B09E-1E0C502281A5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E30E4-93B5-48C6-BA27-DBF66FBE4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111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FF6A06-B72C-4E43-9FC2-B81015BA81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3B2806-617E-458A-A2F0-524DF58814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9A0BA9-A9AF-42C5-B164-C5518E0B2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A0B93D-2D91-4983-B4E7-9C40CDC21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B92A91-59E9-44E6-88E5-DF2BA7527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820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32F2F9-641B-44F8-8B23-F259BCCE4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7D1C6C-8CFC-4782-96C3-0233EF9FDF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32ACF6-DDA4-444A-87AA-749C4B6B2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2C526E-DDB6-49F3-9458-D40082A38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159CCA-46A9-4D19-85DA-B4919E6F5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303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684790F-7284-4177-AC03-286A523B57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DB4B20D-6902-4BF9-87EA-F397E6E64E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297820D-C2C2-4415-9E50-2FE293DCF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EB94502-126C-4127-93EE-78569149E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068E683-C303-4A96-AC09-FB9783BAF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767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C94605-EB19-4602-A1C7-60223EA08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8F4850-EAAC-4E1F-AA5E-1D791A4F6A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5E0A4F-4D5D-4384-99C6-F75027315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3A9444-399F-4C9B-B967-3C2824110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E76EA9-8E2B-4B8D-8E8D-F7B8FDBDE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432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DDDD64-F55B-4D79-937E-57630AA85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D3AF3EC-04F2-412B-8636-60115DE588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08A50D-94DF-4A9F-A417-62EBBF901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AA15C8-1635-472D-B0F1-7DAC078AF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A4F1E9-CAA0-4084-AB26-73271EAD5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719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125D96-A302-400E-A236-9EC55EAF4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23E530-CABB-4807-A4C8-9AC71A5231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7949A77-ECE0-4714-85A1-D2AF156E1A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DC5FE3A-370D-4665-ABEA-4FF5B7E59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6F988D-F3B4-4751-932C-5FA501A57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AF4D03C-2628-4B23-9FF8-2FD579D3B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784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95B4C3-8B40-4A1D-AB28-A64C606EC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75FB8A-2CE2-40DA-A980-BD7063861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EFD6C35-841A-41FE-AC7A-32C326F95B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F3EAFDC-F5E4-42A9-87C6-DEA64C9182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8031F38-683F-4D2E-B639-A5389E7F8A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F067086-C187-4421-9D2B-7574843C5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BB1C345-129B-42C5-AE08-5A43390B3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32675BC-E8D1-405F-A115-53C9242A9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065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58E86-68D2-4D05-A9D2-EE2D0E71E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27950F7-9DB2-481C-A321-02ED9FD1C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E9BB2C6-32C7-4D9D-80C9-C9CA8CB0D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DE10D94-8B20-4872-83C3-0BDEC40C9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711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6F65D3D-325E-4B40-9F80-7F12A1A31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AC45A52-AFFA-48E0-A471-0E223C573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FE07EF5-E5F2-4DE5-979C-2F9AED0A3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272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E5DAA6-32C2-43F8-981F-2F89E9D74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14EFD-A3AC-4E19-B7F9-6F4451A584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82FF64-1BC5-46F1-8340-0474DEE8F0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D10574F-3164-479E-9174-191BE239D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EA4377-A7A4-459C-AFF8-BFEA09C51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C07DF25-4EFD-40B7-BB11-88F0F86EB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506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0ADF9D-CAC9-4821-9529-DADCD99D8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3EC385B-EAA7-4648-85E7-C260AD2E06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C9C4712-6721-4A0F-AD9D-0BEDDF0F73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A89E020-7336-4A50-B652-88C56B19B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984D370-A392-4F0E-815D-AD8E95431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B07106A-511E-433C-B5F3-72CF2261A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220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58D81A-1852-421F-95FA-026243D5F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095661-7366-45A7-B64C-26D22B5841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1E7270-DBEC-4ABA-8FFF-F2FFC4CFB2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7F0387-59EA-4C18-813E-B60EE02318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915472-CA55-4C3D-8B29-39F3913B49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480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hyperlink" Target="consultantplus://offline/ref=349C9EF5D7665D1F050F07A57A201606338C0F3B755FBBD5E82D2492CE66AB48261F9C4075F88AFC4979CA192908FA238DEFA7DE4175VBJ3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040111-0C31-4496-A207-A54C6A9BF1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1432" y="1902168"/>
            <a:ext cx="8071852" cy="2520280"/>
          </a:xfrm>
        </p:spPr>
        <p:txBody>
          <a:bodyPr>
            <a:normAutofit fontScale="90000"/>
          </a:bodyPr>
          <a:lstStyle/>
          <a:p>
            <a:r>
              <a:rPr lang="ru-RU" sz="3600" b="1" i="1" dirty="0"/>
              <a:t>Практика работы Территориального органа Росздравнадзора по Новосибирской области по пресечению правонарушений при обращении лекарственных препаратов и медицинских изделий по результатам государственного контроля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8A27B02-BEA6-40D2-9C02-E073578AEC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6074" y="4797152"/>
            <a:ext cx="8071852" cy="1752600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Хрусталева Елена Яковлевна – к.м.н., руководитель Территориального органа Росздравнадзора по Новосибирской области</a:t>
            </a:r>
          </a:p>
          <a:p>
            <a:pPr algn="ctr"/>
            <a:endParaRPr lang="ru-RU" b="1" i="1" dirty="0">
              <a:solidFill>
                <a:schemeClr val="tx1"/>
              </a:solidFill>
            </a:endParaRP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Новосибирск</a:t>
            </a:r>
          </a:p>
          <a:p>
            <a:pPr algn="ctr"/>
            <a:r>
              <a:rPr lang="ru-RU" b="1" i="1" dirty="0">
                <a:solidFill>
                  <a:schemeClr val="tx1"/>
                </a:solidFill>
              </a:rPr>
              <a:t>28.04.2021</a:t>
            </a:r>
          </a:p>
          <a:p>
            <a:pPr algn="ctr"/>
            <a:endParaRPr lang="ru-RU" dirty="0"/>
          </a:p>
        </p:txBody>
      </p:sp>
      <p:pic>
        <p:nvPicPr>
          <p:cNvPr id="4" name="Picture 2" descr="C:\Users\Людмила Лукинична\Desktop\news-070313-31.jpg">
            <a:extLst>
              <a:ext uri="{FF2B5EF4-FFF2-40B4-BE49-F238E27FC236}">
                <a16:creationId xmlns:a16="http://schemas.microsoft.com/office/drawing/2014/main" id="{5DEB520C-EC20-45A4-B26A-6FA76831C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97"/>
            <a:ext cx="1662865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60543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907536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обращения лекарственных препаратов (2020)</a:t>
            </a:r>
          </a:p>
        </p:txBody>
      </p:sp>
      <p:pic>
        <p:nvPicPr>
          <p:cNvPr id="6" name="Picture 2" descr="C:\Users\Людмила Лукинична\Desktop\news-070313-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6E61002-7428-43ED-9244-7D78378C76CB}"/>
              </a:ext>
            </a:extLst>
          </p:cNvPr>
          <p:cNvSpPr txBox="1"/>
          <p:nvPr/>
        </p:nvSpPr>
        <p:spPr>
          <a:xfrm>
            <a:off x="107504" y="1346411"/>
            <a:ext cx="89876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контрольно-надзорной деятельности Территориального органа Росздравнадзора по Новосибирской области</a:t>
            </a:r>
          </a:p>
          <a:p>
            <a:pPr algn="just"/>
            <a:endParaRPr lang="ru-RU" sz="1600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6C376B7E-CE0A-4D61-8891-BE7C26C5B9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3495712"/>
              </p:ext>
            </p:extLst>
          </p:nvPr>
        </p:nvGraphicFramePr>
        <p:xfrm>
          <a:off x="48840" y="1931186"/>
          <a:ext cx="9419704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BDB9EECE-6CFF-45FE-B99A-4FE5A38419C7}"/>
              </a:ext>
            </a:extLst>
          </p:cNvPr>
          <p:cNvSpPr txBox="1"/>
          <p:nvPr/>
        </p:nvSpPr>
        <p:spPr>
          <a:xfrm>
            <a:off x="48840" y="4753571"/>
            <a:ext cx="8915139" cy="203132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indent="450215" algn="just"/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выдано 38 предписаний об устранении выявленных нарушений;</a:t>
            </a:r>
          </a:p>
          <a:p>
            <a:pPr marL="285750" indent="-285750" algn="just">
              <a:buFontTx/>
              <a:buChar char="-"/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изъято из обращения и уничтожено 333 упаковки недоброкачественных лекарственных средств;</a:t>
            </a:r>
          </a:p>
          <a:p>
            <a:pPr marL="285750" indent="-285750" algn="just">
              <a:buFontTx/>
              <a:buChar char="-"/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выдано 609 предостережений о недопустимости нарушения обязательных требований;</a:t>
            </a:r>
            <a:endParaRPr lang="ru-RU" sz="14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составлено 65 протоколов об административных правонарушениях в ч. 1,2 ст. 14.43, ч. 4 ст. 14.1, ч. 21. ст. 19.5 КоАП РФ, </a:t>
            </a:r>
            <a:r>
              <a:rPr lang="ru-RU" sz="1800" b="1" i="1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общую сумму 1 млн. 326 тыс. руб.</a:t>
            </a:r>
            <a:endParaRPr lang="ru-RU" sz="1400" b="1" i="1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91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7" grpId="0">
        <p:bldAsOne/>
      </p:bldGraphic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907536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обращения медицинских изделий (2020)</a:t>
            </a:r>
          </a:p>
        </p:txBody>
      </p:sp>
      <p:pic>
        <p:nvPicPr>
          <p:cNvPr id="6" name="Picture 2" descr="C:\Users\Людмила Лукинична\Desktop\news-070313-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BD5BC78E-7068-41E0-9CB9-1FB97152B7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5252619"/>
              </p:ext>
            </p:extLst>
          </p:nvPr>
        </p:nvGraphicFramePr>
        <p:xfrm>
          <a:off x="-2124744" y="1049840"/>
          <a:ext cx="11219904" cy="3352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F35A0C5-B676-4349-93E2-0F650F84D0EB}"/>
              </a:ext>
            </a:extLst>
          </p:cNvPr>
          <p:cNvSpPr txBox="1"/>
          <p:nvPr/>
        </p:nvSpPr>
        <p:spPr>
          <a:xfrm>
            <a:off x="97680" y="4303455"/>
            <a:ext cx="9046320" cy="255454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По итогам контрольно-надзорных мероприятий Территориальным органом Росздравнадзора по Новосибирской области :</a:t>
            </a:r>
          </a:p>
          <a:p>
            <a:pPr marL="285750" indent="-285750" algn="just">
              <a:buFontTx/>
              <a:buChar char="-"/>
            </a:pP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изъято из обращения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799306</a:t>
            </a: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упаковок медицинских изделий;</a:t>
            </a:r>
          </a:p>
          <a:p>
            <a:pPr marL="285750" indent="-285750" algn="just">
              <a:buFontTx/>
              <a:buChar char="-"/>
            </a:pP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выявлена и пресечена реализация незарегистрированных медицинских изделий на общую сумму более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70 млн. руб</a:t>
            </a: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.;</a:t>
            </a:r>
          </a:p>
          <a:p>
            <a:pPr marL="285750" indent="-285750" algn="just">
              <a:buFontTx/>
              <a:buChar char="-"/>
            </a:pP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выявлены факты реализации незарегистрированных и недоброкачественных медицинских изделий на общую сумму более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300 млн. руб.</a:t>
            </a: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</a:p>
          <a:p>
            <a:pPr marL="285750" indent="-285750" algn="just">
              <a:buFontTx/>
              <a:buChar char="-"/>
            </a:pP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составлено 17 протоколов по ст. 6.28 КоАП РФ на общую сумму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300 тыс. руб</a:t>
            </a: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.;</a:t>
            </a:r>
          </a:p>
          <a:p>
            <a:pPr marL="285750" indent="-285750" algn="just">
              <a:buFontTx/>
              <a:buChar char="-"/>
            </a:pP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 специалистами прокуратуры направлено на рассмотрение 16 протоколов по ст. 6.28 КоАП РФ, на общую сумму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196 тыс</a:t>
            </a: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. руб.</a:t>
            </a:r>
            <a:endParaRPr lang="ru-RU" sz="1600" b="1" i="1" dirty="0"/>
          </a:p>
        </p:txBody>
      </p:sp>
    </p:spTree>
    <p:extLst>
      <p:ext uri="{BB962C8B-B14F-4D97-AF65-F5344CB8AC3E}">
        <p14:creationId xmlns:p14="http://schemas.microsoft.com/office/powerpoint/2010/main" val="154060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9247F7-AB27-4D23-BC6B-7EC38327A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40" y="-27384"/>
            <a:ext cx="7427168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обращения медицинских изделий (2020)</a:t>
            </a: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B3D4F8A1-5FD3-40D7-82FB-8A27F184AC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763719"/>
              </p:ext>
            </p:extLst>
          </p:nvPr>
        </p:nvGraphicFramePr>
        <p:xfrm>
          <a:off x="0" y="1340768"/>
          <a:ext cx="9095160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C:\Users\Людмила Лукинична\Desktop\news-070313-31.jpg">
            <a:extLst>
              <a:ext uri="{FF2B5EF4-FFF2-40B4-BE49-F238E27FC236}">
                <a16:creationId xmlns:a16="http://schemas.microsoft.com/office/drawing/2014/main" id="{D24049CD-3FAB-4FE5-93EC-374C5F11F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35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5296C-1AEA-42D9-805A-6AAEF4425B9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376085" y="168326"/>
            <a:ext cx="71902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ru-RU" sz="2800" b="1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Нарушения обращения медицинских изделий (2020)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921376-AF63-4FCC-BF57-CDA38C7B1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89" y="2132856"/>
            <a:ext cx="2596097" cy="34614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43CCF9C-A6A5-4533-9107-8CAE133CD9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1138" y="1003953"/>
            <a:ext cx="2056289" cy="34229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A03DD32-1000-466A-BCFC-AAE5D93C80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3642" y="2132856"/>
            <a:ext cx="2056290" cy="34614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AD7FEB1-1D66-477D-B3C9-3394CFA32A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0014" y="1003954"/>
            <a:ext cx="2567189" cy="37597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1FD8B6A-32AB-401B-A56C-BE6CC48E1082}"/>
              </a:ext>
            </a:extLst>
          </p:cNvPr>
          <p:cNvSpPr txBox="1"/>
          <p:nvPr/>
        </p:nvSpPr>
        <p:spPr>
          <a:xfrm>
            <a:off x="0" y="5766344"/>
            <a:ext cx="9196379" cy="9233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отношении ООО «</a:t>
            </a:r>
            <a:r>
              <a:rPr lang="ru-RU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ФрутЛайн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после проверки совместно с прокуратурой города Новосибирска, возбуждено уголовное дело по ч. 1. ст. 238.1 УК РФ, по решению суда производитель оплатил штраф в размере 200 тыс. руб.</a:t>
            </a:r>
            <a:endParaRPr lang="ru-RU" dirty="0"/>
          </a:p>
        </p:txBody>
      </p:sp>
      <p:pic>
        <p:nvPicPr>
          <p:cNvPr id="10" name="Picture 2" descr="C:\Users\Людмила Лукинична\Desktop\news-070313-31.jpg">
            <a:extLst>
              <a:ext uri="{FF2B5EF4-FFF2-40B4-BE49-F238E27FC236}">
                <a16:creationId xmlns:a16="http://schemas.microsoft.com/office/drawing/2014/main" id="{A6FE6356-9991-4B56-BB72-1408C3F2F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42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6948" y="-162272"/>
            <a:ext cx="7704856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отбора медицинских изделий (производство в Российской Федерации)</a:t>
            </a:r>
          </a:p>
        </p:txBody>
      </p:sp>
      <p:pic>
        <p:nvPicPr>
          <p:cNvPr id="6" name="Picture 2" descr="C:\Users\Людмила Лукинична\Desktop\news-070313-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F66660EC-9995-47F8-9A80-CC66AAF288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190385"/>
              </p:ext>
            </p:extLst>
          </p:nvPr>
        </p:nvGraphicFramePr>
        <p:xfrm>
          <a:off x="53752" y="1484784"/>
          <a:ext cx="9036496" cy="4777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33872">
                  <a:extLst>
                    <a:ext uri="{9D8B030D-6E8A-4147-A177-3AD203B41FA5}">
                      <a16:colId xmlns:a16="http://schemas.microsoft.com/office/drawing/2014/main" val="2469115811"/>
                    </a:ext>
                  </a:extLst>
                </a:gridCol>
                <a:gridCol w="856267">
                  <a:extLst>
                    <a:ext uri="{9D8B030D-6E8A-4147-A177-3AD203B41FA5}">
                      <a16:colId xmlns:a16="http://schemas.microsoft.com/office/drawing/2014/main" val="4285698242"/>
                    </a:ext>
                  </a:extLst>
                </a:gridCol>
                <a:gridCol w="1231965">
                  <a:extLst>
                    <a:ext uri="{9D8B030D-6E8A-4147-A177-3AD203B41FA5}">
                      <a16:colId xmlns:a16="http://schemas.microsoft.com/office/drawing/2014/main" val="4228384523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4019133055"/>
                    </a:ext>
                  </a:extLst>
                </a:gridCol>
                <a:gridCol w="2934072">
                  <a:extLst>
                    <a:ext uri="{9D8B030D-6E8A-4147-A177-3AD203B41FA5}">
                      <a16:colId xmlns:a16="http://schemas.microsoft.com/office/drawing/2014/main" val="319455494"/>
                    </a:ext>
                  </a:extLst>
                </a:gridCol>
              </a:tblGrid>
              <a:tr h="1705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Основание 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РУ 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производитель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Наименование МИ </a:t>
                      </a:r>
                      <a:endParaRPr lang="ru-RU" sz="16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1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экспертное заключение (результат)</a:t>
                      </a:r>
                      <a:endParaRPr lang="ru-RU" sz="16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1167440"/>
                  </a:ext>
                </a:extLst>
              </a:tr>
              <a:tr h="3384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Тип /наименование МО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Номер 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2921950"/>
                  </a:ext>
                </a:extLst>
              </a:tr>
              <a:tr h="101014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внеплановая ГКУЗ ОТ НСО МЦ "Резерв"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2020/10913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"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ФрутЛайн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", Новосибирск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Халаты медицинские одноразовые по ТУ 14.19.32-003-50758989-2020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медицинского изделия: 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подтверждено</a:t>
                      </a:r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807992"/>
                  </a:ext>
                </a:extLst>
              </a:tr>
              <a:tr h="101014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внеплановая, ООО "ФрутЛайн"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РЗН 2020/10312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"ФрутЛайн", Новосибирск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Маски медицинские одноразовые по ТУ 32.50.50-001-50758989-2020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медицинского изделия: 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подтверждено</a:t>
                      </a:r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25985"/>
                  </a:ext>
                </a:extLst>
              </a:tr>
              <a:tr h="101014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внеплановая, ООО "ФрутЛайн"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РЗН 2020/10312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"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ФрутЛайн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", Новосибирск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Маски медицинские одноразовые по ТУ 32.50.50-001-50758989-2020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медицинского изделия: 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подтверждено</a:t>
                      </a:r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3129344"/>
                  </a:ext>
                </a:extLst>
              </a:tr>
              <a:tr h="101014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внеплановая, ООО "ФрутЛайн"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РЗН 2020/11281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"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ФрутЛайн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", Новосибирск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Комплект защитной одежды врача-инфекциониста одноразовый по ТУ 14.12.30-004-50758989-2020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медицинского изделия: </a:t>
                      </a:r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подтверждено</a:t>
                      </a:r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1427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755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6948" y="-162272"/>
            <a:ext cx="7704856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отбора медицинских изделий (производство в Российской Федерации)</a:t>
            </a:r>
          </a:p>
        </p:txBody>
      </p:sp>
      <p:pic>
        <p:nvPicPr>
          <p:cNvPr id="6" name="Picture 2" descr="C:\Users\Людмила Лукинична\Desktop\news-070313-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556AB26C-64F5-47A8-BDED-5D83768003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597328"/>
              </p:ext>
            </p:extLst>
          </p:nvPr>
        </p:nvGraphicFramePr>
        <p:xfrm>
          <a:off x="42896" y="1953365"/>
          <a:ext cx="9058207" cy="4810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02729">
                  <a:extLst>
                    <a:ext uri="{9D8B030D-6E8A-4147-A177-3AD203B41FA5}">
                      <a16:colId xmlns:a16="http://schemas.microsoft.com/office/drawing/2014/main" val="3955728099"/>
                    </a:ext>
                  </a:extLst>
                </a:gridCol>
                <a:gridCol w="1137108">
                  <a:extLst>
                    <a:ext uri="{9D8B030D-6E8A-4147-A177-3AD203B41FA5}">
                      <a16:colId xmlns:a16="http://schemas.microsoft.com/office/drawing/2014/main" val="101449611"/>
                    </a:ext>
                  </a:extLst>
                </a:gridCol>
                <a:gridCol w="1877299">
                  <a:extLst>
                    <a:ext uri="{9D8B030D-6E8A-4147-A177-3AD203B41FA5}">
                      <a16:colId xmlns:a16="http://schemas.microsoft.com/office/drawing/2014/main" val="3131957480"/>
                    </a:ext>
                  </a:extLst>
                </a:gridCol>
                <a:gridCol w="2421510">
                  <a:extLst>
                    <a:ext uri="{9D8B030D-6E8A-4147-A177-3AD203B41FA5}">
                      <a16:colId xmlns:a16="http://schemas.microsoft.com/office/drawing/2014/main" val="3929575084"/>
                    </a:ext>
                  </a:extLst>
                </a:gridCol>
                <a:gridCol w="1819561">
                  <a:extLst>
                    <a:ext uri="{9D8B030D-6E8A-4147-A177-3AD203B41FA5}">
                      <a16:colId xmlns:a16="http://schemas.microsoft.com/office/drawing/2014/main" val="1536009577"/>
                    </a:ext>
                  </a:extLst>
                </a:gridCol>
              </a:tblGrid>
              <a:tr h="73530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ГАУ ССО "Болотнинский психоневрологический интернат"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ФСР 2010/06929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"Емельян Савостин. Ватная фабрика", 391022, Россия, Рязанская область, </a:t>
                      </a:r>
                      <a:r>
                        <a:rPr lang="ru-RU" sz="15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Клепиковск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Вата медицинская гигроскопическая хирургическая хлопковая стерильная по ГОСТ 5556-81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медицинского изделия: </a:t>
                      </a:r>
                      <a:r>
                        <a:rPr lang="ru-RU" sz="15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подтверждено</a:t>
                      </a:r>
                      <a:br>
                        <a:rPr lang="ru-RU" sz="15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5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0347268"/>
                  </a:ext>
                </a:extLst>
              </a:tr>
              <a:tr h="571167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внеплановая, МП г. Новосибирска "Новосибирская аптечная сеть"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РЗН 2020/10312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"</a:t>
                      </a:r>
                      <a:r>
                        <a:rPr lang="ru-RU" sz="15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ФрутЛайн</a:t>
                      </a: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", Новосибирск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Маски медицинские одноразовые по ТУ 32.50.50-001-50758989-2020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b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медицинского изделия: </a:t>
                      </a:r>
                      <a:r>
                        <a:rPr lang="ru-RU" sz="15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подтверждено</a:t>
                      </a:r>
                      <a:b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375084"/>
                  </a:ext>
                </a:extLst>
              </a:tr>
              <a:tr h="897547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внеплановая,  ООО "Ангиолайн"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ФСР 2012/13734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ООО "Ангиолайн", Новосибирск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Стент</a:t>
                      </a: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коронарный "Калипсо" с биорезорбируемым лекарственным покрытием на системе доставки по ТУ 9444-003-83540797-2011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медицинского изделия: </a:t>
                      </a:r>
                      <a:r>
                        <a:rPr lang="ru-RU" sz="15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подтверждено</a:t>
                      </a:r>
                      <a:b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7719040"/>
                  </a:ext>
                </a:extLst>
              </a:tr>
              <a:tr h="897547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внеплановая,  ООО "Ангиолайн"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ФСР 2012/13734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ООО "</a:t>
                      </a:r>
                      <a:r>
                        <a:rPr lang="ru-RU" sz="15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Ангиолайн</a:t>
                      </a: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", Новосибирск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Стент</a:t>
                      </a: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коронарный "Калипсо" с биорезорбируемым лекарственным покрытием на системе доставки по ТУ 9444-003-83540797-2011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медицинского изделия: </a:t>
                      </a:r>
                      <a:r>
                        <a:rPr lang="ru-RU" sz="15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подтверждено</a:t>
                      </a:r>
                      <a:br>
                        <a:rPr lang="ru-RU" sz="15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5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5370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B5577016-D5BC-46C4-98A8-FBE9F376A4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019875"/>
              </p:ext>
            </p:extLst>
          </p:nvPr>
        </p:nvGraphicFramePr>
        <p:xfrm>
          <a:off x="42896" y="1262369"/>
          <a:ext cx="9058207" cy="6909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75343">
                  <a:extLst>
                    <a:ext uri="{9D8B030D-6E8A-4147-A177-3AD203B41FA5}">
                      <a16:colId xmlns:a16="http://schemas.microsoft.com/office/drawing/2014/main" val="2371852901"/>
                    </a:ext>
                  </a:extLst>
                </a:gridCol>
                <a:gridCol w="1154896">
                  <a:extLst>
                    <a:ext uri="{9D8B030D-6E8A-4147-A177-3AD203B41FA5}">
                      <a16:colId xmlns:a16="http://schemas.microsoft.com/office/drawing/2014/main" val="1974203394"/>
                    </a:ext>
                  </a:extLst>
                </a:gridCol>
                <a:gridCol w="1886897">
                  <a:extLst>
                    <a:ext uri="{9D8B030D-6E8A-4147-A177-3AD203B41FA5}">
                      <a16:colId xmlns:a16="http://schemas.microsoft.com/office/drawing/2014/main" val="1699330619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131034202"/>
                    </a:ext>
                  </a:extLst>
                </a:gridCol>
                <a:gridCol w="1792799">
                  <a:extLst>
                    <a:ext uri="{9D8B030D-6E8A-4147-A177-3AD203B41FA5}">
                      <a16:colId xmlns:a16="http://schemas.microsoft.com/office/drawing/2014/main" val="1772043408"/>
                    </a:ext>
                  </a:extLst>
                </a:gridCol>
              </a:tblGrid>
              <a:tr h="1705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Основание </a:t>
                      </a:r>
                      <a:endParaRPr lang="ru-RU" sz="15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РУ </a:t>
                      </a:r>
                      <a:endParaRPr lang="ru-RU" sz="15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производитель</a:t>
                      </a:r>
                      <a:endParaRPr lang="ru-RU" sz="15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Наименование МИ </a:t>
                      </a:r>
                      <a:endParaRPr lang="ru-RU" sz="1500" b="1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экспертное заключение (результат)</a:t>
                      </a:r>
                      <a:endParaRPr lang="ru-RU" sz="15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0143884"/>
                  </a:ext>
                </a:extLst>
              </a:tr>
              <a:tr h="3384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Тип /наименование МО</a:t>
                      </a:r>
                      <a:endParaRPr lang="ru-RU" sz="15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Номер </a:t>
                      </a:r>
                      <a:endParaRPr lang="ru-RU" sz="15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8" marR="2598" marT="2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94052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516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6948" y="-162272"/>
            <a:ext cx="7704856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отбора медицинских изделий (присутствует угроза здоровью)</a:t>
            </a:r>
          </a:p>
        </p:txBody>
      </p:sp>
      <p:pic>
        <p:nvPicPr>
          <p:cNvPr id="6" name="Picture 2" descr="C:\Users\Людмила Лукинична\Desktop\news-070313-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2057E922-5C69-4FCB-84E4-86CBDE150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66974"/>
              </p:ext>
            </p:extLst>
          </p:nvPr>
        </p:nvGraphicFramePr>
        <p:xfrm>
          <a:off x="991" y="1099707"/>
          <a:ext cx="9144001" cy="56253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72656">
                  <a:extLst>
                    <a:ext uri="{9D8B030D-6E8A-4147-A177-3AD203B41FA5}">
                      <a16:colId xmlns:a16="http://schemas.microsoft.com/office/drawing/2014/main" val="933010909"/>
                    </a:ext>
                  </a:extLst>
                </a:gridCol>
                <a:gridCol w="1446569">
                  <a:extLst>
                    <a:ext uri="{9D8B030D-6E8A-4147-A177-3AD203B41FA5}">
                      <a16:colId xmlns:a16="http://schemas.microsoft.com/office/drawing/2014/main" val="2257090834"/>
                    </a:ext>
                  </a:extLst>
                </a:gridCol>
                <a:gridCol w="1446569">
                  <a:extLst>
                    <a:ext uri="{9D8B030D-6E8A-4147-A177-3AD203B41FA5}">
                      <a16:colId xmlns:a16="http://schemas.microsoft.com/office/drawing/2014/main" val="540120004"/>
                    </a:ext>
                  </a:extLst>
                </a:gridCol>
                <a:gridCol w="1826688">
                  <a:extLst>
                    <a:ext uri="{9D8B030D-6E8A-4147-A177-3AD203B41FA5}">
                      <a16:colId xmlns:a16="http://schemas.microsoft.com/office/drawing/2014/main" val="1319980916"/>
                    </a:ext>
                  </a:extLst>
                </a:gridCol>
                <a:gridCol w="3051519">
                  <a:extLst>
                    <a:ext uri="{9D8B030D-6E8A-4147-A177-3AD203B41FA5}">
                      <a16:colId xmlns:a16="http://schemas.microsoft.com/office/drawing/2014/main" val="3206345332"/>
                    </a:ext>
                  </a:extLst>
                </a:gridCol>
              </a:tblGrid>
              <a:tr h="1062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Основание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РУ </a:t>
                      </a:r>
                    </a:p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производитель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Наименование МИ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экспертное заключение (результат)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742730"/>
                  </a:ext>
                </a:extLst>
              </a:tr>
              <a:tr h="1785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Тип /наименование МО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4796727"/>
                  </a:ext>
                </a:extLst>
              </a:tr>
              <a:tr h="71426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внеплановая, ООО "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Црм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сибири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отсутствует</a:t>
                      </a:r>
                    </a:p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указание отсутствует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Экспресс - тест SARs-CoV-2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OgG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IgM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АМР Австрия, СЕ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 распространяется на медицинское изделие: </a:t>
                      </a:r>
                      <a:r>
                        <a:rPr lang="ru-RU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медицинского изделия: </a:t>
                      </a:r>
                      <a:r>
                        <a:rPr lang="ru-RU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возможности подтвердить</a:t>
                      </a:r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Безопасность медицинского изделия: </a:t>
                      </a:r>
                      <a:r>
                        <a:rPr lang="ru-RU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подтверждена</a:t>
                      </a:r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Угроза жизни: </a:t>
                      </a:r>
                      <a:r>
                        <a:rPr lang="ru-RU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возможности подтвердить</a:t>
                      </a:r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Угроза здоровью: </a:t>
                      </a:r>
                      <a:r>
                        <a:rPr lang="ru-RU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Присутствует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299118"/>
                  </a:ext>
                </a:extLst>
              </a:tr>
              <a:tr h="8163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внеплановая,  Избирательная комиссия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РЗН 2015/2799</a:t>
                      </a:r>
                    </a:p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25.06.2015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Shenzhen </a:t>
                      </a:r>
                      <a:r>
                        <a:rPr lang="en-US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Calibeur</a:t>
                      </a:r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Industries Co., Ltd No. 11 Bldg., </a:t>
                      </a:r>
                      <a:r>
                        <a:rPr lang="en-US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Shiguan</a:t>
                      </a:r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Industrial Park, </a:t>
                      </a:r>
                      <a:r>
                        <a:rPr lang="en-US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Gongming</a:t>
                      </a:r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Guangming</a:t>
                      </a:r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District, Shenzhen, China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Термометр бесконтактный инфракрасный, модель DT-8836 с принадлежностями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 распространяется на медицинское изделие: </a:t>
                      </a:r>
                      <a:r>
                        <a:rPr lang="ru-RU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медицинского изделия: </a:t>
                      </a:r>
                      <a:r>
                        <a:rPr lang="ru-RU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возможности подтвердить</a:t>
                      </a:r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Безопасность медицинского изделия: </a:t>
                      </a:r>
                      <a:r>
                        <a:rPr lang="ru-RU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возможности подтвердить</a:t>
                      </a:r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Угроза жизни: </a:t>
                      </a:r>
                      <a:r>
                        <a:rPr lang="ru-RU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возможности подтвердить</a:t>
                      </a:r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Угроза здоровью: </a:t>
                      </a:r>
                      <a:r>
                        <a:rPr lang="ru-RU" sz="16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возможности подтвердить</a:t>
                      </a:r>
                      <a:endParaRPr lang="ru-RU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7341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815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6948" y="-162272"/>
            <a:ext cx="7704856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отбора медицинских изделий (присутствует угроза здоровью)</a:t>
            </a:r>
          </a:p>
        </p:txBody>
      </p:sp>
      <p:pic>
        <p:nvPicPr>
          <p:cNvPr id="6" name="Picture 2" descr="C:\Users\Людмила Лукинична\Desktop\news-070313-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2057E922-5C69-4FCB-84E4-86CBDE150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930570"/>
              </p:ext>
            </p:extLst>
          </p:nvPr>
        </p:nvGraphicFramePr>
        <p:xfrm>
          <a:off x="16771" y="1158297"/>
          <a:ext cx="9144001" cy="55034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0689">
                  <a:extLst>
                    <a:ext uri="{9D8B030D-6E8A-4147-A177-3AD203B41FA5}">
                      <a16:colId xmlns:a16="http://schemas.microsoft.com/office/drawing/2014/main" val="933010909"/>
                    </a:ext>
                  </a:extLst>
                </a:gridCol>
                <a:gridCol w="1128536">
                  <a:extLst>
                    <a:ext uri="{9D8B030D-6E8A-4147-A177-3AD203B41FA5}">
                      <a16:colId xmlns:a16="http://schemas.microsoft.com/office/drawing/2014/main" val="2257090834"/>
                    </a:ext>
                  </a:extLst>
                </a:gridCol>
                <a:gridCol w="1446569">
                  <a:extLst>
                    <a:ext uri="{9D8B030D-6E8A-4147-A177-3AD203B41FA5}">
                      <a16:colId xmlns:a16="http://schemas.microsoft.com/office/drawing/2014/main" val="540120004"/>
                    </a:ext>
                  </a:extLst>
                </a:gridCol>
                <a:gridCol w="1826688">
                  <a:extLst>
                    <a:ext uri="{9D8B030D-6E8A-4147-A177-3AD203B41FA5}">
                      <a16:colId xmlns:a16="http://schemas.microsoft.com/office/drawing/2014/main" val="1319980916"/>
                    </a:ext>
                  </a:extLst>
                </a:gridCol>
                <a:gridCol w="3051519">
                  <a:extLst>
                    <a:ext uri="{9D8B030D-6E8A-4147-A177-3AD203B41FA5}">
                      <a16:colId xmlns:a16="http://schemas.microsoft.com/office/drawing/2014/main" val="3206345332"/>
                    </a:ext>
                  </a:extLst>
                </a:gridCol>
              </a:tblGrid>
              <a:tr h="1062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Основание 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РУ </a:t>
                      </a:r>
                    </a:p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производитель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Наименование МИ </a:t>
                      </a:r>
                      <a:endParaRPr lang="ru-RU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экспертное заключение (результат)</a:t>
                      </a:r>
                      <a:endParaRPr lang="ru-RU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742730"/>
                  </a:ext>
                </a:extLst>
              </a:tr>
              <a:tr h="1785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Тип /наименование МО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4796727"/>
                  </a:ext>
                </a:extLst>
              </a:tr>
              <a:tr h="918343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административное расследование, ФГБУ "НМИЦ им. ак. Е.Н. Мешалкина" Минздрава России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отсутствует</a:t>
                      </a: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"МИКРОХИХУРГИЧЕСКИЕ ИНСТРУМЕНТЫ"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микрохирургический инструмент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 распространяется на медицинское изделие: </a:t>
                      </a:r>
                      <a:r>
                        <a:rPr lang="ru-RU" sz="15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возможности подтвердить</a:t>
                      </a:r>
                      <a:b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медицинского изделия: </a:t>
                      </a:r>
                      <a:r>
                        <a:rPr lang="ru-RU" sz="15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возможности подтвердить</a:t>
                      </a:r>
                      <a:b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Безопасность медицинского изделия: </a:t>
                      </a:r>
                      <a:r>
                        <a:rPr lang="ru-RU" sz="15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возможности подтвердить</a:t>
                      </a:r>
                      <a:b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Угроза жизни: </a:t>
                      </a:r>
                      <a:r>
                        <a:rPr lang="ru-RU" sz="15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возможности подтвердить</a:t>
                      </a:r>
                      <a:b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Угроза здоровью: </a:t>
                      </a:r>
                      <a:r>
                        <a:rPr lang="ru-RU" sz="15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возможности подтвердить</a:t>
                      </a:r>
                      <a:endParaRPr lang="ru-RU" sz="15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8921204"/>
                  </a:ext>
                </a:extLst>
              </a:tr>
              <a:tr h="931098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административное расследование, ФГБУ "НМИЦ им. ак. Е.Н. Мешалкина" Минздрава России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РЗН 2020/10999</a:t>
                      </a:r>
                    </a:p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2020 года 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Dragerwerk</a:t>
                      </a:r>
                      <a:r>
                        <a:rPr lang="en-US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AG &amp; Co, </a:t>
                      </a:r>
                      <a:r>
                        <a:rPr lang="en-US" sz="15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KGaA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контур одноразовый дыхательный для новорожденных </a:t>
                      </a:r>
                      <a:r>
                        <a:rPr lang="ru-RU" sz="15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Ventstar</a:t>
                      </a: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MRI (N) 300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 распространяется на медицинское изделие: </a:t>
                      </a:r>
                      <a:r>
                        <a:rPr lang="ru-RU" sz="15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b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медицинского изделия: </a:t>
                      </a:r>
                      <a:r>
                        <a:rPr lang="ru-RU" sz="15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возможности подтвердить</a:t>
                      </a:r>
                      <a:b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Безопасность медицинского изделия: </a:t>
                      </a:r>
                      <a:r>
                        <a:rPr lang="ru-RU" sz="15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возможности подтвердить</a:t>
                      </a:r>
                      <a:b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Угроза жизни: </a:t>
                      </a:r>
                      <a:r>
                        <a:rPr lang="ru-RU" sz="15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возможности подтвердить</a:t>
                      </a:r>
                      <a:b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5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Угроза здоровью: </a:t>
                      </a:r>
                      <a:r>
                        <a:rPr lang="ru-RU" sz="15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возможности подтвердить</a:t>
                      </a:r>
                      <a:endParaRPr lang="ru-RU" sz="15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52" marR="4252" marT="425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0111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118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E9A9F9-972D-4F8E-ABD6-E7A76A248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1" y="103059"/>
            <a:ext cx="780558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Контрольная закупка медицинской помощи (ИП Ткаченко, лазерная эпиляция с использованием незарегистрированного медицинского изделия)</a:t>
            </a:r>
          </a:p>
        </p:txBody>
      </p:sp>
      <p:pic>
        <p:nvPicPr>
          <p:cNvPr id="4" name="Picture 2" descr="C:\Users\Людмила Лукинична\Desktop\news-070313-31.jpg">
            <a:extLst>
              <a:ext uri="{FF2B5EF4-FFF2-40B4-BE49-F238E27FC236}">
                <a16:creationId xmlns:a16="http://schemas.microsoft.com/office/drawing/2014/main" id="{C67B30DD-9414-40CC-B2D2-EC6D0E620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4CDB3B55-E670-47D6-913C-D2CB257099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92530" y="2088696"/>
            <a:ext cx="5280588" cy="3960440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5D33959-4612-495A-883F-4F80A27323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97866" y="2090790"/>
            <a:ext cx="5297334" cy="3973000"/>
          </a:xfrm>
          <a:prstGeom prst="rect">
            <a:avLst/>
          </a:prstGeom>
        </p:spPr>
      </p:pic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EF2E6824-68A7-4291-B984-349AA5D04010}"/>
              </a:ext>
            </a:extLst>
          </p:cNvPr>
          <p:cNvSpPr/>
          <p:nvPr/>
        </p:nvSpPr>
        <p:spPr>
          <a:xfrm>
            <a:off x="4860032" y="5564302"/>
            <a:ext cx="4074192" cy="114490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83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7790" y="54142"/>
            <a:ext cx="7704856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отбора образцов медицинских изделий (МИ)</a:t>
            </a:r>
          </a:p>
        </p:txBody>
      </p:sp>
      <p:pic>
        <p:nvPicPr>
          <p:cNvPr id="6" name="Picture 2" descr="C:\Users\Людмила Лукинична\Desktop\news-070313-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43DA781-461D-49AF-AB16-38544CE66BB9}"/>
              </a:ext>
            </a:extLst>
          </p:cNvPr>
          <p:cNvSpPr txBox="1"/>
          <p:nvPr/>
        </p:nvSpPr>
        <p:spPr>
          <a:xfrm>
            <a:off x="257440" y="1988840"/>
            <a:ext cx="8629118" cy="2448619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соответствии с приказом Минздравсоцразвития России от 18.04.2012 № 381н, к медицинским процедурам, относятся: неинвазивные процедуры (депиляция; дарсонвализация; косметологическая чистка лица; криомассаж;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криоорошение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медицинский массаж лица, шеи и области декольте ручной; пилинг аппаратный кожи; пилинг поверхностный) и инвазивные процедуры (введение инъекционных тканевых наполнителей; инъекции препаратов токсина ботулизма; инъекционная коррекция рубцовой ткани; мезотерапия;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биоревитализация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пилинг срединный; инъекционное введение лекарственных препаратов).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CB94EB-2EDF-48CC-AF58-DD8FBC97A66A}"/>
              </a:ext>
            </a:extLst>
          </p:cNvPr>
          <p:cNvSpPr txBox="1"/>
          <p:nvPr/>
        </p:nvSpPr>
        <p:spPr>
          <a:xfrm>
            <a:off x="300346" y="4797152"/>
            <a:ext cx="8543305" cy="1263166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Согласно приказа Министерства здравоохранения от 13.10.2017 № 804н «Об утверждении номенклатуры медицинских услуг», процедура по проведению эпиляции (А14.01.013) входит в перечень номенклатуры медицинских услуг и является медицинской услугой.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32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77" y="1527140"/>
            <a:ext cx="8942294" cy="4210563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endParaRPr lang="ru-RU" sz="20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ru-RU" sz="20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ru-RU" sz="20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5296C-1AEA-42D9-805A-6AAEF4425B9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03648" y="181798"/>
            <a:ext cx="756084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ru-RU" sz="2800" b="1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Особенности проведения проверок в 2020 году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9BFF34B2-6C93-4D74-8AF6-D805360267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4199830"/>
              </p:ext>
            </p:extLst>
          </p:nvPr>
        </p:nvGraphicFramePr>
        <p:xfrm>
          <a:off x="94130" y="1160775"/>
          <a:ext cx="8955741" cy="3619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FCA5926-4989-46B8-9156-F90E5448652F}"/>
              </a:ext>
            </a:extLst>
          </p:cNvPr>
          <p:cNvSpPr txBox="1"/>
          <p:nvPr/>
        </p:nvSpPr>
        <p:spPr>
          <a:xfrm>
            <a:off x="30735" y="4780600"/>
            <a:ext cx="9082529" cy="2062103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Постановлением Правительства РФ от 03.04.2020 N 438 «Об особенностях осуществления в 2020 году государственного контроля (надзора), муниципального контроля и о внесении изменения в пункт 7 Правил подготовки органами государственного контроля (надзора) и органами муниципального контроля ежегодных планов проведения плановых проверок юридических лиц и индивидуальных предпринимателей» проведение всех плановых проверок было прекращено, проводились только внеплановые контрольно – надзорные мероприятия по поручению Правительства РФ или обращениям по доводам, указывающим на причинение вреда жизни и здоровью граждан.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CA7958-BFA8-4508-B5B1-3EED040BCA37}"/>
              </a:ext>
            </a:extLst>
          </p:cNvPr>
          <p:cNvSpPr txBox="1"/>
          <p:nvPr/>
        </p:nvSpPr>
        <p:spPr>
          <a:xfrm>
            <a:off x="3491880" y="794452"/>
            <a:ext cx="26159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проверок</a:t>
            </a:r>
          </a:p>
        </p:txBody>
      </p:sp>
      <p:pic>
        <p:nvPicPr>
          <p:cNvPr id="8" name="Picture 2" descr="C:\Users\Людмила Лукинична\Desktop\news-070313-31.jpg">
            <a:extLst>
              <a:ext uri="{FF2B5EF4-FFF2-40B4-BE49-F238E27FC236}">
                <a16:creationId xmlns:a16="http://schemas.microsoft.com/office/drawing/2014/main" id="{718580E9-F6C2-4962-927E-9BC027ECB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63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62394"/>
            <a:ext cx="7532017" cy="670921"/>
          </a:xfrm>
        </p:spPr>
        <p:txBody>
          <a:bodyPr>
            <a:noAutofit/>
          </a:bodyPr>
          <a:lstStyle/>
          <a:p>
            <a:pPr algn="ctr">
              <a:spcAft>
                <a:spcPts val="600"/>
              </a:spcAft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со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ст. 27.16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КоАП РФ для предотвращения непосредственной угрозы жизни или здоровью людей применяется временный запрет деятельности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019E6D-2F81-44E0-9F42-2F95A60033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1229" y="1853964"/>
            <a:ext cx="5844462" cy="438334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CBA5065-1C9E-4739-B6B1-7E17788F33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41" y="1837379"/>
            <a:ext cx="3312388" cy="4416516"/>
          </a:xfrm>
          <a:prstGeom prst="rect">
            <a:avLst/>
          </a:prstGeom>
        </p:spPr>
      </p:pic>
      <p:pic>
        <p:nvPicPr>
          <p:cNvPr id="5" name="Picture 2" descr="C:\Users\Людмила Лукинична\Desktop\news-070313-31.jpg">
            <a:extLst>
              <a:ext uri="{FF2B5EF4-FFF2-40B4-BE49-F238E27FC236}">
                <a16:creationId xmlns:a16="http://schemas.microsoft.com/office/drawing/2014/main" id="{E66ADBFE-82DD-4B91-9CC6-7951E17F97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48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5296C-1AEA-42D9-805A-6AAEF4425B9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50A1FB2-8CA0-40F9-B3C3-E2BA3BD83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669" y="1875019"/>
            <a:ext cx="7886700" cy="32635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Только силами Росздравнадзора полностью прекратить правонарушения при оказании медицинской помощи, обращению лекарственных препаратов и медицинских изделий сложно. </a:t>
            </a:r>
          </a:p>
          <a:p>
            <a:pPr marL="0" indent="0" algn="just">
              <a:buNone/>
            </a:pP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Необходимо формировать ответственное отношение к качеству и законности услуг на всех уровнях их оказания. </a:t>
            </a:r>
            <a:endParaRPr lang="ru-RU" sz="24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Людмила Лукинична\Desktop\news-070313-31.jpg">
            <a:extLst>
              <a:ext uri="{FF2B5EF4-FFF2-40B4-BE49-F238E27FC236}">
                <a16:creationId xmlns:a16="http://schemas.microsoft.com/office/drawing/2014/main" id="{05A75F05-376E-4DF9-9C7C-824CC2419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32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5296C-1AEA-42D9-805A-6AAEF4425B9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850A1FB2-8CA0-40F9-B3C3-E2BA3BD83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560" y="2564904"/>
            <a:ext cx="7886700" cy="3263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80470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77" y="1527140"/>
            <a:ext cx="8942294" cy="4210563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endParaRPr lang="ru-RU" sz="20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ru-RU" sz="20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ru-RU" sz="20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5296C-1AEA-42D9-805A-6AAEF4425B9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38923" y="86617"/>
            <a:ext cx="756084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ru-RU" sz="2800" b="1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Особенности проведения проверок в 2020 году</a:t>
            </a: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747C7952-D7FE-40B1-BA21-EB1C815A09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9164027"/>
              </p:ext>
            </p:extLst>
          </p:nvPr>
        </p:nvGraphicFramePr>
        <p:xfrm>
          <a:off x="20172" y="1233696"/>
          <a:ext cx="9036422" cy="3626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2E8F3D3-0E95-4EC2-A244-AEC9ED86DDC6}"/>
              </a:ext>
            </a:extLst>
          </p:cNvPr>
          <p:cNvSpPr txBox="1"/>
          <p:nvPr/>
        </p:nvSpPr>
        <p:spPr>
          <a:xfrm>
            <a:off x="1732048" y="696652"/>
            <a:ext cx="6607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для проведения проверок (в сравнении с 2019 годом)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8E7DC7-13F7-42F5-A316-788F4B3C89DB}"/>
              </a:ext>
            </a:extLst>
          </p:cNvPr>
          <p:cNvSpPr txBox="1"/>
          <p:nvPr/>
        </p:nvSpPr>
        <p:spPr>
          <a:xfrm>
            <a:off x="7934484" y="3814771"/>
            <a:ext cx="1310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/>
              <a:t>  </a:t>
            </a:r>
            <a:r>
              <a:rPr lang="ru-RU" sz="1600" b="1" i="1" dirty="0">
                <a:solidFill>
                  <a:srgbClr val="0070C0"/>
                </a:solidFill>
              </a:rPr>
              <a:t>- 2019 год</a:t>
            </a:r>
            <a:r>
              <a:rPr lang="ru-RU" sz="1600" b="1" i="1" dirty="0"/>
              <a:t>; </a:t>
            </a:r>
          </a:p>
          <a:p>
            <a:r>
              <a:rPr lang="ru-RU" sz="1600" b="1" i="1" dirty="0"/>
              <a:t>   </a:t>
            </a:r>
            <a:r>
              <a:rPr lang="ru-RU" sz="1600" b="1" i="1" dirty="0">
                <a:solidFill>
                  <a:srgbClr val="BE5108"/>
                </a:solidFill>
              </a:rPr>
              <a:t>- 2020 год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CA5926-4989-46B8-9156-F90E5448652F}"/>
              </a:ext>
            </a:extLst>
          </p:cNvPr>
          <p:cNvSpPr txBox="1"/>
          <p:nvPr/>
        </p:nvSpPr>
        <p:spPr>
          <a:xfrm>
            <a:off x="60512" y="4905594"/>
            <a:ext cx="9022975" cy="181588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 итогам 221 проверки (71% от проведенных проверок) выявлены нарушения, допущенные 80 организациями, </a:t>
            </a:r>
          </a:p>
          <a:p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выдано 221 предписание,</a:t>
            </a:r>
          </a:p>
          <a:p>
            <a:pPr marL="214313" indent="-214313">
              <a:buFontTx/>
              <a:buChar char="-"/>
            </a:pP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составлено 127 протоколов об административных правонарушениях на общую сумму более 3 млн. руб.,</a:t>
            </a:r>
          </a:p>
          <a:p>
            <a:pPr marL="214313" indent="-214313">
              <a:buFontTx/>
              <a:buChar char="-"/>
            </a:pP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направлено более 150 материалов в правоохранительные органы и прокуратуру Новосибирской области</a:t>
            </a:r>
            <a:endParaRPr lang="ru-RU" sz="1275" b="1" i="1" dirty="0"/>
          </a:p>
        </p:txBody>
      </p:sp>
      <p:pic>
        <p:nvPicPr>
          <p:cNvPr id="10" name="Picture 2" descr="C:\Users\Людмила Лукинична\Desktop\news-070313-31.jpg">
            <a:extLst>
              <a:ext uri="{FF2B5EF4-FFF2-40B4-BE49-F238E27FC236}">
                <a16:creationId xmlns:a16="http://schemas.microsoft.com/office/drawing/2014/main" id="{3AF6DC99-662E-4D81-8A9B-0999253E5F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49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77" y="1527140"/>
            <a:ext cx="8942294" cy="4210563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endParaRPr lang="ru-RU" sz="20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ru-RU" sz="20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ru-RU" sz="20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5296C-1AEA-42D9-805A-6AAEF4425B9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051720" y="149586"/>
            <a:ext cx="5299856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ru-RU" sz="2800" b="1" i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Квалификация правонарушений</a:t>
            </a:r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EA6ECDFC-46B0-4755-9717-282F7AC6D3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9385121"/>
              </p:ext>
            </p:extLst>
          </p:nvPr>
        </p:nvGraphicFramePr>
        <p:xfrm>
          <a:off x="-93832" y="1019501"/>
          <a:ext cx="9345112" cy="3329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id="{2C9576BF-5BD3-4ABC-9014-70993E458B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6135000"/>
              </p:ext>
            </p:extLst>
          </p:nvPr>
        </p:nvGraphicFramePr>
        <p:xfrm>
          <a:off x="137004" y="3819622"/>
          <a:ext cx="8717437" cy="3038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2" descr="C:\Users\Людмила Лукинична\Desktop\news-070313-31.jpg">
            <a:extLst>
              <a:ext uri="{FF2B5EF4-FFF2-40B4-BE49-F238E27FC236}">
                <a16:creationId xmlns:a16="http://schemas.microsoft.com/office/drawing/2014/main" id="{0FE4FBC3-1E2D-4895-AC0F-075890493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94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4799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в части обращения наркотических средств, психотропных и сильнодействующих веществ, препаратов, подлежащих предметно-количественному учету</a:t>
            </a:r>
          </a:p>
        </p:txBody>
      </p:sp>
      <p:pic>
        <p:nvPicPr>
          <p:cNvPr id="11" name="Picture 2" descr="C:\Users\Людмила Лукинична\Desktop\news-070313-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4" y="0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66DAD80-014A-4A24-A302-586C7EE34336}"/>
              </a:ext>
            </a:extLst>
          </p:cNvPr>
          <p:cNvSpPr txBox="1"/>
          <p:nvPr/>
        </p:nvSpPr>
        <p:spPr>
          <a:xfrm>
            <a:off x="467544" y="1663308"/>
            <a:ext cx="83529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ООО «</a:t>
            </a:r>
            <a:r>
              <a:rPr lang="ru-RU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ОлЮр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 (адрес осуществления деятельности: город Новосибирск, улица Троллейная, дом 39)</a:t>
            </a:r>
            <a:endParaRPr lang="ru-RU" i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44D8D75-2D0D-4914-9AD5-AB0247FAC9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41" y="3125293"/>
            <a:ext cx="2671477" cy="356196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8FF43E5-6D95-48E3-AE40-77726208B9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151594"/>
            <a:ext cx="3255169" cy="244137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1A5067F-8C2A-411D-A525-D12E10F007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918" y="3789040"/>
            <a:ext cx="3255169" cy="2909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81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9035" y="28593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в части обращения наркотических средств, психотропных и сильнодействующих веществ, препаратов, подлежащих предметно-количественному учету</a:t>
            </a:r>
          </a:p>
        </p:txBody>
      </p:sp>
      <p:pic>
        <p:nvPicPr>
          <p:cNvPr id="11" name="Picture 2" descr="C:\Users\Людмила Лукинична\Desktop\news-070313-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14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4DC88A2-BC59-4633-960C-2D875D8AA61B}"/>
              </a:ext>
            </a:extLst>
          </p:cNvPr>
          <p:cNvSpPr txBox="1"/>
          <p:nvPr/>
        </p:nvSpPr>
        <p:spPr>
          <a:xfrm>
            <a:off x="629815" y="1766235"/>
            <a:ext cx="81369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ООО «</a:t>
            </a:r>
            <a:r>
              <a:rPr lang="ru-RU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Витерра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 (адрес осуществления деятельности: город Новосибирск, улица Немировича-Данченко,155) </a:t>
            </a:r>
            <a:endParaRPr lang="ru-RU" i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CD7326-B68A-4ADA-802F-672748DD61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82227" y="2821986"/>
            <a:ext cx="3139226" cy="235442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DD1D31E-8AF7-49A4-8989-0C6BD38EEF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90936" y="3865054"/>
            <a:ext cx="3139227" cy="235442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A08974C-877D-4E9A-BD82-1826F4AAF1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038" y="3429000"/>
            <a:ext cx="2113315" cy="318287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2DFCE58-D427-4077-85E7-F1C5A5C5B12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37770" y="2805654"/>
            <a:ext cx="3144704" cy="235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85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49220D7-35C1-44A2-8D5B-BD205555D6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54513" y="2722987"/>
            <a:ext cx="2835992" cy="21269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3584" y="24671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в части обращения наркотических средств, психотропных и сильнодействующих веществ, препаратов, подлежащих предметно-количественному учету</a:t>
            </a:r>
          </a:p>
        </p:txBody>
      </p:sp>
      <p:pic>
        <p:nvPicPr>
          <p:cNvPr id="11" name="Picture 2" descr="C:\Users\Людмила Лукинична\Desktop\news-070313-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14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54BAD9-AE1F-464C-A96D-D3F1A9261319}"/>
              </a:ext>
            </a:extLst>
          </p:cNvPr>
          <p:cNvSpPr txBox="1"/>
          <p:nvPr/>
        </p:nvSpPr>
        <p:spPr>
          <a:xfrm>
            <a:off x="467544" y="1728362"/>
            <a:ext cx="8488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медицинских кабинетов средних общих образовательных учреждений </a:t>
            </a:r>
          </a:p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(2019)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193B5F-E32A-4AE2-A6FF-11121311E2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45" y="2368488"/>
            <a:ext cx="2828030" cy="212102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8979E7C-AC19-4E34-8071-A9C687B36B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900" y="4406744"/>
            <a:ext cx="2939395" cy="220454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6E0D133-2918-4BCA-88A3-DF94DB490D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08104" y="4406744"/>
            <a:ext cx="2939396" cy="220454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EB61CD9-3F00-4580-991E-E5B8C366FE3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443" y="2349960"/>
            <a:ext cx="2662516" cy="199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46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907536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обращения лекарственных препаратов (2020)</a:t>
            </a:r>
          </a:p>
        </p:txBody>
      </p:sp>
      <p:pic>
        <p:nvPicPr>
          <p:cNvPr id="6" name="Picture 2" descr="C:\Users\Людмила Лукинична\Desktop\news-070313-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6E61002-7428-43ED-9244-7D78378C76CB}"/>
              </a:ext>
            </a:extLst>
          </p:cNvPr>
          <p:cNvSpPr txBox="1"/>
          <p:nvPr/>
        </p:nvSpPr>
        <p:spPr>
          <a:xfrm>
            <a:off x="107504" y="1346411"/>
            <a:ext cx="8987656" cy="535531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Российской Федерации Территориальными органами Росздравнадзора:</a:t>
            </a:r>
          </a:p>
          <a:p>
            <a:pPr indent="450215" algn="just"/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проведен выборочный контроль -74 фармакологических групп лекарственных препаратов;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изъята из обращения -21 серия лекарственных препаратов;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отозвана из обращения-1667 серия лекарственных препаратов;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прекращено обращение-521 серии лекарственных препаратов;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приостановлена реализация-129 серий лекарственных препаратов;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endParaRPr lang="ru-RU" sz="1800" b="1" i="1" u="sng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800" b="1" i="1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результатам контроля качества лекарственных препаратов по Российской Федерации выявлено количество серий лекарственных препаратов:</a:t>
            </a:r>
            <a:endParaRPr lang="ru-RU" sz="1800" b="1" i="1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контрафактных (серий) лекарственных препаратов -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недоброкачественных (серий) лекарственных препаратов -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998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buFontTx/>
              <a:buChar char="-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фальсифицированных (серий) лекарственных препаратов -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742950" lvl="1" indent="-285750"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сомнительных (серий) лекарственных препаратов -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59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742950" lvl="1" indent="-285750"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оригинальных (серий) лекарственных препаратов -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1485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9480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907536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обращения лекарственных препаратов (2020)</a:t>
            </a:r>
          </a:p>
        </p:txBody>
      </p:sp>
      <p:pic>
        <p:nvPicPr>
          <p:cNvPr id="6" name="Picture 2" descr="C:\Users\Людмила Лукинична\Desktop\news-070313-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97"/>
            <a:ext cx="1259631" cy="114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6E61002-7428-43ED-9244-7D78378C76CB}"/>
              </a:ext>
            </a:extLst>
          </p:cNvPr>
          <p:cNvSpPr txBox="1"/>
          <p:nvPr/>
        </p:nvSpPr>
        <p:spPr>
          <a:xfrm>
            <a:off x="107504" y="1346411"/>
            <a:ext cx="8987656" cy="55022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Новосибирской области медицинскими организациями </a:t>
            </a:r>
            <a:r>
              <a:rPr lang="ru-RU" sz="1800" b="1" i="1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системе «Фармаконадзор2.0» зарегистрировано 256 сообщений о нежелательных реакциях применения лекарственных препаратов (в том числе серьезные реакции):</a:t>
            </a:r>
            <a:endParaRPr lang="ru-RU" sz="1800" b="1" i="1" u="sng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создавшие угрозу жизни –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37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ставшие причиной госпитализации –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приведшие к удлинению госпитализации –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buFontTx/>
              <a:buChar char="-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относящиеся к клинически значимому событию –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161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800" b="1" i="1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Территориальным органом Росздравнадзора по Новосибирской области:</a:t>
            </a:r>
          </a:p>
          <a:p>
            <a:pPr marL="285750" indent="-285750" algn="just">
              <a:buFontTx/>
              <a:buChar char="-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 отбор 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332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серий лекарственных препаратов и 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62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серии субстанций для изготовления лекарственных препаратов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285750" indent="-285750" algn="just">
              <a:buFontTx/>
              <a:buChar char="-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выявлены серии 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недоброкачественных лекарственных препаратов:</a:t>
            </a:r>
          </a:p>
          <a:p>
            <a:pPr indent="342900" algn="just"/>
            <a:r>
              <a:rPr lang="ru-RU" sz="1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16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Реаферон-Липинт</a:t>
            </a:r>
            <a:r>
              <a:rPr lang="ru-RU" sz="1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производства АО «Вектор-Медика», Россия - несоответствие маркировки; </a:t>
            </a:r>
          </a:p>
          <a:p>
            <a:pPr indent="342900" algn="just"/>
            <a:r>
              <a:rPr lang="ru-RU" sz="1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16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Гевискон</a:t>
            </a:r>
            <a:r>
              <a:rPr lang="ru-RU" sz="1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серия 920302, производства </a:t>
            </a:r>
            <a:r>
              <a:rPr lang="ru-RU" sz="16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Бенкизер-Хелскер</a:t>
            </a:r>
            <a:r>
              <a:rPr lang="ru-RU" sz="1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(Великобритания) Лимитед – несоответствие титра при определении состава лекарственного препарата (</a:t>
            </a:r>
            <a:r>
              <a:rPr lang="ru-RU" sz="16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титриметрия</a:t>
            </a:r>
            <a:r>
              <a:rPr lang="ru-RU" sz="1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по содержанию натрия альгината, кальция; </a:t>
            </a:r>
          </a:p>
          <a:p>
            <a:pPr indent="342900" algn="just"/>
            <a:r>
              <a:rPr lang="ru-RU" sz="1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16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Лазортан</a:t>
            </a:r>
            <a:r>
              <a:rPr lang="ru-RU" sz="1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серия 1040520, производства ООО «</a:t>
            </a:r>
            <a:r>
              <a:rPr lang="ru-RU" sz="16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Пранафарм</a:t>
            </a:r>
            <a:r>
              <a:rPr lang="ru-RU" sz="1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», Россия – несоответствие по показателю растворение вместе 80% через 45 мин – 51%;</a:t>
            </a:r>
          </a:p>
          <a:p>
            <a:pPr indent="342900" algn="just"/>
            <a:r>
              <a:rPr lang="ru-RU" sz="1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Протаргол – производство МП НАС – на этикетке указаны несоответствующие сроки хранения (вместо 10 дней – месяц).</a:t>
            </a:r>
          </a:p>
          <a:p>
            <a:pPr algn="just"/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77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2122</TotalTime>
  <Words>1723</Words>
  <Application>Microsoft Office PowerPoint</Application>
  <PresentationFormat>Экран (4:3)</PresentationFormat>
  <Paragraphs>210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Практика работы Территориального органа Росздравнадзора по Новосибирской области по пресечению правонарушений при обращении лекарственных препаратов и медицинских изделий по результатам государственного контроля</vt:lpstr>
      <vt:lpstr>Презентация PowerPoint</vt:lpstr>
      <vt:lpstr>Презентация PowerPoint</vt:lpstr>
      <vt:lpstr>Презентация PowerPoint</vt:lpstr>
      <vt:lpstr>Нарушения в части обращения наркотических средств, психотропных и сильнодействующих веществ, препаратов, подлежащих предметно-количественному учету</vt:lpstr>
      <vt:lpstr>Нарушения в части обращения наркотических средств, психотропных и сильнодействующих веществ, препаратов, подлежащих предметно-количественному учету</vt:lpstr>
      <vt:lpstr>Нарушения в части обращения наркотических средств, психотропных и сильнодействующих веществ, препаратов, подлежащих предметно-количественному учету</vt:lpstr>
      <vt:lpstr>Нарушения обращения лекарственных препаратов (2020)</vt:lpstr>
      <vt:lpstr>Нарушения обращения лекарственных препаратов (2020)</vt:lpstr>
      <vt:lpstr>Нарушения обращения лекарственных препаратов (2020)</vt:lpstr>
      <vt:lpstr>Нарушения обращения медицинских изделий (2020)</vt:lpstr>
      <vt:lpstr>Нарушения обращения медицинских изделий (2020)</vt:lpstr>
      <vt:lpstr>Презентация PowerPoint</vt:lpstr>
      <vt:lpstr>Результаты отбора медицинских изделий (производство в Российской Федерации)</vt:lpstr>
      <vt:lpstr>Результаты отбора медицинских изделий (производство в Российской Федерации)</vt:lpstr>
      <vt:lpstr>Результаты отбора медицинских изделий (присутствует угроза здоровью)</vt:lpstr>
      <vt:lpstr>Результаты отбора медицинских изделий (присутствует угроза здоровью)</vt:lpstr>
      <vt:lpstr>Контрольная закупка медицинской помощи (ИП Ткаченко, лазерная эпиляция с использованием незарегистрированного медицинского изделия)</vt:lpstr>
      <vt:lpstr>Примеры отбора образцов медицинских изделий (МИ)</vt:lpstr>
      <vt:lpstr>В соответствии со ст. 27.16 КоАП РФ для предотвращения непосредственной угрозы жизни или здоровью людей применяется временный запрет деятельности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Приоритетный проект  «Лекарства. Качество и безопасность»</dc:title>
  <dc:creator>Хрусталева ЕЯ</dc:creator>
  <cp:lastModifiedBy>Хрусталева</cp:lastModifiedBy>
  <cp:revision>229</cp:revision>
  <cp:lastPrinted>2019-03-04T11:14:53Z</cp:lastPrinted>
  <dcterms:created xsi:type="dcterms:W3CDTF">2017-12-12T12:11:55Z</dcterms:created>
  <dcterms:modified xsi:type="dcterms:W3CDTF">2021-04-27T15:20:50Z</dcterms:modified>
</cp:coreProperties>
</file>